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20" r:id="rId4"/>
    <p:sldId id="283" r:id="rId5"/>
    <p:sldId id="321" r:id="rId6"/>
    <p:sldId id="319" r:id="rId7"/>
    <p:sldId id="318" r:id="rId8"/>
    <p:sldId id="314" r:id="rId9"/>
    <p:sldId id="282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a AMRA" initials="LA" lastIdx="1" clrIdx="0">
    <p:extLst>
      <p:ext uri="{19B8F6BF-5375-455C-9EA6-DF929625EA0E}">
        <p15:presenceInfo xmlns:p15="http://schemas.microsoft.com/office/powerpoint/2012/main" userId="7b79483103c687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1763" autoAdjust="0"/>
  </p:normalViewPr>
  <p:slideViewPr>
    <p:cSldViewPr>
      <p:cViewPr varScale="1">
        <p:scale>
          <a:sx n="78" d="100"/>
          <a:sy n="78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BB8A6A63-5A03-4291-A811-66DBC61F07BB}" type="datetimeFigureOut">
              <a:rPr lang="fr-FR" smtClean="0"/>
              <a:pPr/>
              <a:t>12/05/2026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B9DFA0B-6781-41E9-8AF3-7566912F38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49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72C9A97-39CA-433A-93BB-E0FBF1FC4568}" type="datetimeFigureOut">
              <a:rPr lang="fr-FR" smtClean="0"/>
              <a:pPr/>
              <a:t>12/05/2026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D8F145CE-91C2-4B5A-9840-825A5D34D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85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145CE-91C2-4B5A-9840-825A5D34DEF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82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145CE-91C2-4B5A-9840-825A5D34DEF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1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EA3FA3-4C11-4D12-A398-D495D0972E50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4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2363-E2C1-4A14-BF28-0D8840F28A77}" type="datetime1">
              <a:rPr lang="fr-FR" smtClean="0"/>
              <a:t>12/05/2026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62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2511-A66A-438E-9653-04665E4E72F0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86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F8DD-F5F0-41BB-AD3B-E89302361224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3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6D99-8548-4538-BC65-DC6F73A37559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8DC-D634-42EE-BAFE-B40C71D28572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8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B1AF-3E06-458C-B683-DA0BBC708BFD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5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428B-A92B-4A63-A3BB-F333271923C7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4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C61B-CA62-4145-9634-2C309E47BC28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D58-A05C-425C-A89C-2536C471A059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9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8366-70E6-428D-892B-D1515A8BF3C1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0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F2A3-774E-4811-B797-FF1D923AFE14}" type="datetime1">
              <a:rPr lang="fr-FR" smtClean="0"/>
              <a:t>12/05/2026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08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C323-BD12-48CD-BFA0-165AF8435682}" type="datetime1">
              <a:rPr lang="fr-FR" smtClean="0"/>
              <a:t>12/05/2026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5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74D3-0E26-4316-B1E0-08242E3025EF}" type="datetime1">
              <a:rPr lang="fr-FR" smtClean="0"/>
              <a:t>12/05/2026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6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3A67-0C79-48CA-BD30-3A794D50844F}" type="datetime1">
              <a:rPr lang="fr-FR" smtClean="0"/>
              <a:t>12/05/2026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7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3D19-AF6A-4381-BDC9-72BA9618F20A}" type="datetime1">
              <a:rPr lang="fr-FR" smtClean="0"/>
              <a:t>12/05/2026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0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CDD4-3853-4F6A-B811-B7CA6F789E2C}" type="datetime1">
              <a:rPr lang="fr-FR" smtClean="0"/>
              <a:t>12/05/2026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8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9A830-4BCD-4C0D-83E0-F596AFC0C49D}" type="datetime1">
              <a:rPr lang="fr-FR" smtClean="0"/>
              <a:t>12/05/2026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4A195C-1B5D-4407-B974-A1242F659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rvoyages@ac-martinique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9894058?init=true&amp;page=1&amp;query=2024-746&amp;searchField=ALL&amp;tab_selection=a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799692" y="764704"/>
            <a:ext cx="5544616" cy="2494969"/>
          </a:xfrm>
          <a:prstGeom prst="roundRect">
            <a:avLst/>
          </a:prstGeom>
          <a:solidFill>
            <a:srgbClr val="00C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fr-FR" sz="2400" b="1" dirty="0">
                <a:latin typeface="Cambria" panose="02040503050406030204" pitchFamily="18" charset="0"/>
              </a:rPr>
            </a:br>
            <a:br>
              <a:rPr lang="fr-FR" sz="2400" b="1" dirty="0">
                <a:latin typeface="Cambria" panose="02040503050406030204" pitchFamily="18" charset="0"/>
              </a:rPr>
            </a:br>
            <a:br>
              <a:rPr lang="fr-FR" sz="2400" b="1" dirty="0">
                <a:latin typeface="Cambria" panose="02040503050406030204" pitchFamily="18" charset="0"/>
              </a:rPr>
            </a:br>
            <a:r>
              <a:rPr lang="fr-FR" sz="2400" b="1" dirty="0">
                <a:latin typeface="Cambria" panose="02040503050406030204" pitchFamily="18" charset="0"/>
              </a:rPr>
              <a:t>GUIDE POUR SUIVRE SES REMBOURSEMENTS DE FRAIS DE MISSION DANS </a:t>
            </a:r>
            <a:br>
              <a:rPr lang="fr-FR" sz="2400" b="1" dirty="0">
                <a:latin typeface="Cambria" panose="02040503050406030204" pitchFamily="18" charset="0"/>
              </a:rPr>
            </a:br>
            <a:r>
              <a:rPr lang="fr-FR" sz="2400" b="1" dirty="0">
                <a:latin typeface="Cambria" panose="02040503050406030204" pitchFamily="18" charset="0"/>
              </a:rPr>
              <a:t>L’ APPLICATION CHORUS-DT</a:t>
            </a:r>
            <a:br>
              <a:rPr lang="fr-FR" sz="2400" dirty="0">
                <a:latin typeface="Cambria" panose="02040503050406030204" pitchFamily="18" charset="0"/>
              </a:rPr>
            </a:br>
            <a:r>
              <a:rPr lang="fr-FR" sz="1800" i="1" dirty="0">
                <a:latin typeface="Cambria" panose="02040503050406030204" pitchFamily="18" charset="0"/>
              </a:rPr>
              <a:t>Missions hors formation et hors examens et concours</a:t>
            </a:r>
            <a:br>
              <a:rPr lang="fr-FR" sz="2400" dirty="0">
                <a:latin typeface="Cambria" panose="02040503050406030204" pitchFamily="18" charset="0"/>
              </a:rPr>
            </a:br>
            <a:endParaRPr lang="fr-FR" sz="2000" i="1" dirty="0">
              <a:latin typeface="Cambria" panose="02040503050406030204" pitchFamily="18" charset="0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fr-FR" dirty="0"/>
          </a:p>
          <a:p>
            <a: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RECTORAT DE MARTINIQUE</a:t>
            </a:r>
          </a:p>
          <a:p>
            <a:r>
              <a:rPr lang="fr-FR" sz="2600" b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Divrectin</a:t>
            </a:r>
            <a: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des Affaires Financières et de l’Achat Public</a:t>
            </a:r>
          </a:p>
          <a:p>
            <a:b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r>
              <a:rPr lang="fr-FR" sz="26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Bureau </a:t>
            </a:r>
            <a:r>
              <a:rPr lang="fr-FR" sz="2600" b="1" dirty="0">
                <a:latin typeface="Baskerville Old Face" panose="02020602080505020303" pitchFamily="18" charset="0"/>
              </a:rPr>
              <a:t>Missions, Déplacements et IFCR</a:t>
            </a:r>
            <a:br>
              <a:rPr lang="fr-FR" sz="2900" dirty="0">
                <a:latin typeface="Baskerville Old Face" panose="02020602080505020303" pitchFamily="18" charset="0"/>
              </a:rPr>
            </a:br>
            <a:r>
              <a:rPr lang="fr-FR" sz="290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Frais de déplacements</a:t>
            </a:r>
            <a:br>
              <a:rPr lang="fr-FR" sz="2900" dirty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endParaRPr lang="fr-FR" sz="29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F3E7AB-1D77-4A6B-BB8C-D2BA0F1A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C855C3-705A-4045-9A36-8D13849FB4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B778FE-3EBE-4336-8600-998B5264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</p:spTree>
    <p:extLst>
      <p:ext uri="{BB962C8B-B14F-4D97-AF65-F5344CB8AC3E}">
        <p14:creationId xmlns:p14="http://schemas.microsoft.com/office/powerpoint/2010/main" val="389011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>
                <a:latin typeface="Baskerville Old Face" panose="02020602080505020303" pitchFamily="18" charset="0"/>
              </a:rPr>
              <a:t>Bureau Missions, Déplacements et IFCR</a:t>
            </a:r>
            <a:r>
              <a:rPr lang="fr-FR" sz="1400" dirty="0">
                <a:latin typeface="Cambria" panose="02040503050406030204" pitchFamily="18" charset="0"/>
              </a:rPr>
              <a:t>– </a:t>
            </a:r>
            <a:r>
              <a:rPr lang="fr-FR" sz="900" dirty="0">
                <a:latin typeface="Cambria" panose="02040503050406030204" pitchFamily="18" charset="0"/>
              </a:rPr>
              <a:t>Frais de déplacements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64018" y="815509"/>
            <a:ext cx="6480720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1947" y="1737211"/>
            <a:ext cx="70567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 dirty="0">
              <a:latin typeface="Cambria" panose="02040503050406030204" pitchFamily="18" charset="0"/>
            </a:endParaRP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L’objectif de ce guide est de vous permettre de suivre votre dossier de remboursement  de vos frais de mission HORS FORMATION ET HORS EXAMENS ET CONCOURS dans l’application CHORUS-DT. </a:t>
            </a:r>
          </a:p>
          <a:p>
            <a:r>
              <a:rPr lang="fr-FR" sz="1400" u="sng" dirty="0">
                <a:latin typeface="Cambria" panose="02040503050406030204" pitchFamily="18" charset="0"/>
                <a:ea typeface="Cambria" panose="02040503050406030204" pitchFamily="18" charset="0"/>
              </a:rPr>
              <a:t>A noter: </a:t>
            </a:r>
          </a:p>
          <a:p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- Les déplacements liés aux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formations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sont gérées par la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l’EAFC du Rectorat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, au moyen de l’application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GAIA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- Les déplacements liés aux 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examens et concours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sont gérées par la </a:t>
            </a:r>
            <a:r>
              <a:rPr lang="fr-FR" sz="1400" b="1" dirty="0">
                <a:latin typeface="Cambria" panose="02040503050406030204" pitchFamily="18" charset="0"/>
                <a:ea typeface="Cambria" panose="02040503050406030204" pitchFamily="18" charset="0"/>
              </a:rPr>
              <a:t>DEC du Rectorat 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au moyen de l’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application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IMAG’IN. </a:t>
            </a:r>
            <a:endParaRPr lang="fr-F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400" b="1" u="sng" dirty="0">
              <a:latin typeface="Cambria" panose="02040503050406030204" pitchFamily="18" charset="0"/>
            </a:endParaRPr>
          </a:p>
          <a:p>
            <a:pPr algn="just"/>
            <a:r>
              <a:rPr lang="fr-FR" sz="1400" b="1" u="sng" dirty="0">
                <a:latin typeface="Cambria" panose="02040503050406030204" pitchFamily="18" charset="0"/>
              </a:rPr>
              <a:t>Information:</a:t>
            </a:r>
          </a:p>
          <a:p>
            <a:pPr algn="just"/>
            <a:endParaRPr lang="fr-FR" sz="1400" b="1" u="sng" dirty="0">
              <a:latin typeface="Cambria" panose="02040503050406030204" pitchFamily="18" charset="0"/>
            </a:endParaRPr>
          </a:p>
          <a:p>
            <a:pPr algn="just"/>
            <a:r>
              <a:rPr lang="fr-FR" sz="1400" dirty="0">
                <a:latin typeface="Cambria" panose="02040503050406030204" pitchFamily="18" charset="0"/>
              </a:rPr>
              <a:t>Une fois que le bureau des missions reçoit votre dossier complet de </a:t>
            </a:r>
            <a:r>
              <a:rPr lang="fr-FR" sz="1400" b="1" i="1" dirty="0">
                <a:latin typeface="Cambria" panose="02040503050406030204" pitchFamily="18" charset="0"/>
              </a:rPr>
              <a:t>« Demande de remboursement de frais de mission » </a:t>
            </a:r>
            <a:r>
              <a:rPr lang="fr-FR" sz="1400" dirty="0">
                <a:latin typeface="Cambria" panose="02040503050406030204" pitchFamily="18" charset="0"/>
              </a:rPr>
              <a:t>il saisit un état de frais dans chorus DT que vous pouvez consulter en suivant</a:t>
            </a:r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 la procédure suivante: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07543DB-24C7-4945-9E0B-9C369C46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12D62C-8AC9-4D9B-9FA5-F9931BD787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06BDA8-7AD6-4669-848A-F411E9D5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2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>
                <a:latin typeface="Baskerville Old Face" panose="02020602080505020303" pitchFamily="18" charset="0"/>
              </a:rPr>
              <a:t>Bureau Missions, Déplacements et IFCR</a:t>
            </a:r>
            <a:r>
              <a:rPr lang="fr-FR" sz="1400" dirty="0">
                <a:latin typeface="Cambria" panose="02040503050406030204" pitchFamily="18" charset="0"/>
              </a:rPr>
              <a:t>– </a:t>
            </a:r>
            <a:r>
              <a:rPr lang="fr-FR" sz="900" dirty="0">
                <a:latin typeface="Cambria" panose="02040503050406030204" pitchFamily="18" charset="0"/>
              </a:rPr>
              <a:t>Frais de déplacements </a:t>
            </a:r>
            <a:endParaRPr lang="fr-FR" sz="1000" dirty="0">
              <a:latin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48511" y="1600999"/>
            <a:ext cx="711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 CONNECTER A CHORUS DT</a:t>
            </a:r>
          </a:p>
          <a:p>
            <a:pPr algn="just"/>
            <a:endParaRPr lang="fr-FR" sz="100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latin typeface="Cambria" panose="02040503050406030204" pitchFamily="18" charset="0"/>
              </a:rPr>
              <a:t>Via le portail ARENA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400" b="1" dirty="0">
              <a:latin typeface="Cambria" panose="02040503050406030204" pitchFamily="18" charset="0"/>
            </a:endParaRPr>
          </a:p>
          <a:p>
            <a:pPr algn="just"/>
            <a:endParaRPr lang="fr-FR" sz="1400" b="1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E5F4D8-381C-4D16-85C3-C45C090F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E3259D-D62B-4602-9FA1-20A559CF3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1219370" cy="9087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AE8DFB0-A9ED-4386-904B-6F4B93EB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66" y="2708920"/>
            <a:ext cx="6806684" cy="3024336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15B9DF6-831B-4F94-8D8F-5433483577C0}"/>
              </a:ext>
            </a:extLst>
          </p:cNvPr>
          <p:cNvCxnSpPr/>
          <p:nvPr/>
        </p:nvCxnSpPr>
        <p:spPr>
          <a:xfrm>
            <a:off x="3923928" y="2132856"/>
            <a:ext cx="504056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0">
            <a:extLst>
              <a:ext uri="{FF2B5EF4-FFF2-40B4-BE49-F238E27FC236}">
                <a16:creationId xmlns:a16="http://schemas.microsoft.com/office/drawing/2014/main" id="{00169A39-4C53-4E9A-8F3F-1B91E9562E54}"/>
              </a:ext>
            </a:extLst>
          </p:cNvPr>
          <p:cNvSpPr txBox="1">
            <a:spLocks/>
          </p:cNvSpPr>
          <p:nvPr/>
        </p:nvSpPr>
        <p:spPr>
          <a:xfrm>
            <a:off x="1561606" y="876779"/>
            <a:ext cx="649994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6866" y="2636913"/>
            <a:ext cx="6707503" cy="360040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Ouverture du masque </a:t>
            </a: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 Etat de frais »</a:t>
            </a:r>
          </a:p>
          <a:p>
            <a:pPr marL="0" indent="0" algn="just">
              <a:buNone/>
            </a:pPr>
            <a:endPara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latin typeface="Cambria" panose="02040503050406030204" pitchFamily="18" charset="0"/>
              </a:rPr>
              <a:t>Sur l’accueil de Chorus-DT cliquer sur le module </a:t>
            </a:r>
            <a:r>
              <a:rPr lang="fr-FR" sz="2900" b="1" dirty="0">
                <a:latin typeface="Cambria" panose="02040503050406030204" pitchFamily="18" charset="0"/>
              </a:rPr>
              <a:t>« EF/EF ICR» </a:t>
            </a:r>
            <a:r>
              <a:rPr lang="fr-FR" sz="2900" dirty="0">
                <a:latin typeface="Cambria" panose="02040503050406030204" pitchFamily="18" charset="0"/>
              </a:rPr>
              <a:t>dans le bandeau supérieur et choisir « Etat de frais » : le dernier EF saisi s’affiche par défaut (voir diapo suivante)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9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endParaRPr lang="fr-FR" sz="15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b="1" dirty="0">
                <a:latin typeface="Baskerville Old Face" panose="02020602080505020303" pitchFamily="18" charset="0"/>
              </a:rPr>
              <a:t>		</a:t>
            </a:r>
            <a:endParaRPr lang="fr-FR" sz="2800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228A9F-DF4B-4EB1-B497-DF791D02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80FC7A-5721-4A2A-9FC6-1F6F207C58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427B654-67C9-452E-A320-5013EDC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1" name="Titre 10"/>
          <p:cNvSpPr txBox="1">
            <a:spLocks noGrp="1"/>
          </p:cNvSpPr>
          <p:nvPr>
            <p:ph type="title"/>
          </p:nvPr>
        </p:nvSpPr>
        <p:spPr>
          <a:xfrm>
            <a:off x="1498750" y="1376206"/>
            <a:ext cx="649994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30D6B4-1E32-4C06-858C-F3EF5669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3717032"/>
            <a:ext cx="7848872" cy="201622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027270F-44E5-4E06-BCF0-CFA7F72CD008}"/>
              </a:ext>
            </a:extLst>
          </p:cNvPr>
          <p:cNvCxnSpPr>
            <a:cxnSpLocks/>
          </p:cNvCxnSpPr>
          <p:nvPr/>
        </p:nvCxnSpPr>
        <p:spPr>
          <a:xfrm>
            <a:off x="5436096" y="3284985"/>
            <a:ext cx="720080" cy="42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4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504A05-5657-4BB4-A4B8-CE6D7AF8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latin typeface="Cambria" panose="02040503050406030204" pitchFamily="18" charset="0"/>
              </a:rPr>
              <a:t>Si vous recherchez un Etat de frais plus ancien, cliquez sur le bouton « Rechercher » (en bas, à gauche). La liste des états de frais s’affiche. Cliquez sur le numéro de celui qui vous intéresse. S’il n’est pas présent, contactez votre gestionnaire.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200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E37F51-960C-40B8-9A05-842DDDD0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F1FE6D-D789-470A-9399-E4CAC09C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F4A18-D4C0-4C1A-B671-5C140EB3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976148"/>
            <a:ext cx="3801005" cy="647790"/>
          </a:xfrm>
          <a:prstGeom prst="rect">
            <a:avLst/>
          </a:prstGeom>
        </p:spPr>
      </p:pic>
      <p:sp>
        <p:nvSpPr>
          <p:cNvPr id="9" name="Titre 10">
            <a:extLst>
              <a:ext uri="{FF2B5EF4-FFF2-40B4-BE49-F238E27FC236}">
                <a16:creationId xmlns:a16="http://schemas.microsoft.com/office/drawing/2014/main" id="{AABB02A6-8686-4FC7-8042-388FCC794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8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6866" y="2636913"/>
            <a:ext cx="6707503" cy="3600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Ouverture du masque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 Etat de frais »</a:t>
            </a:r>
          </a:p>
          <a:p>
            <a:pPr marL="0" indent="0" algn="just">
              <a:buNone/>
            </a:pPr>
            <a:endPara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500" dirty="0">
              <a:latin typeface="Cambria" panose="02040503050406030204" pitchFamily="18" charset="0"/>
            </a:endParaRPr>
          </a:p>
          <a:p>
            <a:endParaRPr lang="fr-FR" sz="15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b="1" dirty="0">
                <a:latin typeface="Baskerville Old Face" panose="02020602080505020303" pitchFamily="18" charset="0"/>
              </a:rPr>
              <a:t>		</a:t>
            </a:r>
            <a:endParaRPr lang="fr-FR" sz="2800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228A9F-DF4B-4EB1-B497-DF791D02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80FC7A-5721-4A2A-9FC6-1F6F207C58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427B654-67C9-452E-A320-5013EDC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11" name="Titre 10"/>
          <p:cNvSpPr txBox="1">
            <a:spLocks noGrp="1"/>
          </p:cNvSpPr>
          <p:nvPr>
            <p:ph type="title"/>
          </p:nvPr>
        </p:nvSpPr>
        <p:spPr>
          <a:xfrm>
            <a:off x="1475656" y="1397011"/>
            <a:ext cx="6499944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085634" y="2960949"/>
            <a:ext cx="6643960" cy="2952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6865" y="3429000"/>
            <a:ext cx="658831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flipH="1" flipV="1">
            <a:off x="1835695" y="4197054"/>
            <a:ext cx="45719" cy="64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547664" y="4034678"/>
            <a:ext cx="864096" cy="22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259632" y="4077072"/>
            <a:ext cx="288032" cy="119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1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F5A83-9FD6-4F8D-9DEF-73144C8A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L’onglet « GENERAL » reprend les caractéristiques de la mission: destination, dates, objet de la mission, les imputations budgétaires…vous trouverez également en bas, à gauche, le nom de la gestionnaire ayant géré votre dossier et la date à laquelle l’EF a été créé.</a:t>
            </a:r>
          </a:p>
          <a:p>
            <a:pPr marL="171450" lvl="1" indent="-1714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L’onglet « FRAIS » reprend les types de frais: nombre de nuitées, nombre de repas, etc… et montants.</a:t>
            </a:r>
          </a:p>
          <a:p>
            <a:pPr marL="171450" lvl="1" indent="-1714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L’onglet « HISTORIQUE » présente les différentes étapes (avec date correspondantes) de traitement de votre EF: les dates de création et de validation de l’EF, la date d’intégration dans chorus pour transmission au Trésor et la date de </a:t>
            </a:r>
            <a:r>
              <a:rPr lang="fr-FR" altLang="fr-FR" sz="1200" kern="0" dirty="0">
                <a:solidFill>
                  <a:srgbClr val="00B0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remboursement</a:t>
            </a:r>
            <a:r>
              <a:rPr lang="fr-FR" altLang="fr-FR" sz="1200" kern="0" dirty="0">
                <a:solidFill>
                  <a:srgbClr val="284F9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missionné (statut C1-Payé par CHORUS)</a:t>
            </a:r>
            <a:endParaRPr lang="fr-FR" sz="1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F6A58F-83D3-4B26-BB29-FF64439D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BE511F-B1B7-4CC8-BCC9-E925340C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A2BA4D-18D8-4582-A365-F78FFA23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4725144"/>
            <a:ext cx="5904656" cy="1209988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5724128" y="4437112"/>
            <a:ext cx="10801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339752" y="3501008"/>
            <a:ext cx="50405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763688" y="2780928"/>
            <a:ext cx="576064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843808" y="3933056"/>
            <a:ext cx="273630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0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1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5981C6-443C-4FC0-A21C-0558AC9D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497666"/>
            <a:ext cx="6798736" cy="344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400" dirty="0">
                <a:latin typeface="Cambria" panose="02040503050406030204" pitchFamily="18" charset="0"/>
              </a:rPr>
              <a:t>ATTENTION: votre EF n’est créé qu’une fois que votre dossier de demande de remboursement de frais de mission est complet conformément à la circulaire académique du 01 octobre 2024 (présente sur le site)</a:t>
            </a:r>
          </a:p>
          <a:p>
            <a:pPr marL="0" indent="0">
              <a:buNone/>
            </a:pPr>
            <a:endParaRPr lang="fr-F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400" dirty="0">
                <a:latin typeface="Cambria" panose="02040503050406030204" pitchFamily="18" charset="0"/>
              </a:rPr>
              <a:t>En cas de difficultés, vous voudrez bien prendre contact avec les gestionnaires par mail de préférence </a:t>
            </a:r>
            <a:r>
              <a:rPr lang="en-US" sz="1400" u="sng" dirty="0">
                <a:hlinkClick r:id="rId2"/>
              </a:rPr>
              <a:t>brvoyages@ac-martinique.fr</a:t>
            </a:r>
            <a:endParaRPr lang="fr-F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400" dirty="0">
                <a:latin typeface="Cambria" panose="02040503050406030204" pitchFamily="18" charset="0"/>
              </a:rPr>
              <a:t>Ou par téléphone</a:t>
            </a:r>
          </a:p>
          <a:p>
            <a:pPr marL="0" indent="0">
              <a:buNone/>
            </a:pPr>
            <a:r>
              <a:rPr lang="fr-FR" sz="1400" dirty="0"/>
              <a:t>Florence MERLIN</a:t>
            </a:r>
            <a:r>
              <a:rPr lang="fr-FR" sz="1400" dirty="0">
                <a:latin typeface="Cambria" panose="02040503050406030204" pitchFamily="18" charset="0"/>
              </a:rPr>
              <a:t>: </a:t>
            </a:r>
            <a:r>
              <a:rPr lang="fr-FR" sz="1400" dirty="0"/>
              <a:t>0596522700 </a:t>
            </a:r>
            <a:r>
              <a:rPr lang="fr-FR" sz="1400" dirty="0">
                <a:latin typeface="Cambria" panose="02040503050406030204" pitchFamily="18" charset="0"/>
              </a:rPr>
              <a:t>porte 208</a:t>
            </a:r>
            <a:br>
              <a:rPr lang="fr-FR" sz="1400" dirty="0"/>
            </a:br>
            <a:br>
              <a:rPr lang="fr-FR" sz="1400" dirty="0"/>
            </a:br>
            <a:r>
              <a:rPr lang="fr-FR" sz="1400" dirty="0"/>
              <a:t>Nathalie NOTEUIL</a:t>
            </a:r>
            <a:r>
              <a:rPr lang="fr-FR" sz="1400" dirty="0">
                <a:latin typeface="Cambria" panose="02040503050406030204" pitchFamily="18" charset="0"/>
              </a:rPr>
              <a:t> : </a:t>
            </a:r>
            <a:r>
              <a:rPr lang="fr-FR" sz="1400" dirty="0"/>
              <a:t>0596522933  porte 208</a:t>
            </a:r>
            <a:br>
              <a:rPr lang="fr-FR" sz="1400" dirty="0"/>
            </a:br>
            <a:br>
              <a:rPr lang="fr-FR" sz="1400" dirty="0"/>
            </a:br>
            <a:r>
              <a:rPr lang="fr-FR" sz="1400" dirty="0"/>
              <a:t>Evelyne NORCA</a:t>
            </a:r>
            <a:r>
              <a:rPr lang="fr-FR" sz="1400" dirty="0">
                <a:latin typeface="Cambria" panose="02040503050406030204" pitchFamily="18" charset="0"/>
              </a:rPr>
              <a:t>: </a:t>
            </a:r>
            <a:r>
              <a:rPr lang="fr-FR" sz="1400" dirty="0"/>
              <a:t>0596522932 porte 207</a:t>
            </a:r>
            <a:br>
              <a:rPr lang="fr-FR" sz="1400" dirty="0"/>
            </a:br>
            <a:br>
              <a:rPr lang="fr-FR" sz="1400" dirty="0"/>
            </a:br>
            <a:r>
              <a:rPr lang="fr-FR" sz="14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fr-FR" sz="2200" dirty="0">
              <a:latin typeface="Cambria" panose="020405030504060302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48B516-5684-47A1-A188-F87CADD4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1AE7A0-C019-441D-8816-3C8BFDA4B9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4A6B0E-0F84-4F08-9FCC-5396ECF9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  <p:sp>
        <p:nvSpPr>
          <p:cNvPr id="8" name="Titre 10"/>
          <p:cNvSpPr txBox="1">
            <a:spLocks noGrp="1"/>
          </p:cNvSpPr>
          <p:nvPr>
            <p:ph type="title"/>
          </p:nvPr>
        </p:nvSpPr>
        <p:spPr>
          <a:xfrm>
            <a:off x="1331640" y="1397011"/>
            <a:ext cx="6643960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ambria" panose="02040503050406030204" pitchFamily="18" charset="0"/>
              </a:rPr>
              <a:t>SUIVRE SON DOSSIER DE REMBOURSEMENT DE FRAIS DE MISSION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416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91680" y="764704"/>
            <a:ext cx="6264696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mbria" panose="02040503050406030204" pitchFamily="18" charset="0"/>
              </a:rPr>
              <a:t>LA REGLEMENTATION</a:t>
            </a:r>
            <a:endParaRPr lang="fr-FR" sz="1400" i="1" dirty="0">
              <a:latin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1144346"/>
            <a:ext cx="7046168" cy="5278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Conditions de remboursements prévus par l’arrêté du 20 septembre 2023:</a:t>
            </a:r>
            <a:endParaRPr lang="fr-FR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fr-FR" sz="1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200" b="1" dirty="0"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12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Frais</a:t>
            </a:r>
            <a:r>
              <a:rPr lang="en-US" sz="12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d’hébergement</a:t>
            </a:r>
            <a:endParaRPr lang="fr-FR" sz="1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Pour rappel, le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taux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fixé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pour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l’hébergement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est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de 90 €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province, 120 € pour les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grandes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villes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et communes de la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métropole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du Grand Paris et de 140 € pour Paris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 Il convient de conserver les pièces  justificatives pendant un délai d’un an et de les communiquer en cas de demande expresse du service.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Si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l’agent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recours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aux services d’un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prestataire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particulier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chambre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d’hôtes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par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exemple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celui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-ci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doit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avoir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une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activité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officielle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d’hébergement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et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être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enregistré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à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titre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au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registre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du commerce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des métiers</a:t>
            </a:r>
            <a:r>
              <a:rPr lang="en-US" sz="1200" dirty="0"/>
              <a:t>.</a:t>
            </a:r>
            <a:endParaRPr lang="fr-FR" sz="1200" dirty="0"/>
          </a:p>
          <a:p>
            <a:pPr lvl="0"/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2)</a:t>
            </a:r>
            <a:r>
              <a:rPr lang="en-US" sz="1200" dirty="0"/>
              <a:t> </a:t>
            </a:r>
            <a:r>
              <a:rPr lang="en-US" sz="1200" u="sng" dirty="0">
                <a:latin typeface="Cambria" panose="02040503050406030204" pitchFamily="18" charset="0"/>
                <a:ea typeface="Cambria" panose="02040503050406030204" pitchFamily="18" charset="0"/>
              </a:rPr>
              <a:t>frais </a:t>
            </a:r>
            <a:r>
              <a:rPr lang="en-US" sz="12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supplémentaires</a:t>
            </a:r>
            <a:r>
              <a:rPr lang="en-US" sz="1200" u="sng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12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repas</a:t>
            </a:r>
            <a:r>
              <a:rPr lang="en-US" sz="12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/>
            <a:r>
              <a:rPr lang="en-US" sz="1200" dirty="0" err="1">
                <a:latin typeface="Calibri" panose="020F0502020204030204" pitchFamily="34" charset="0"/>
                <a:ea typeface="Arial" panose="020B0604020202020204" pitchFamily="34" charset="0"/>
              </a:rPr>
              <a:t>Conformément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au </a:t>
            </a:r>
            <a:r>
              <a:rPr lang="en-US" sz="1200" u="none" strike="noStrike" dirty="0" err="1">
                <a:solidFill>
                  <a:srgbClr val="BB782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décret</a:t>
            </a:r>
            <a:r>
              <a:rPr lang="en-US" sz="1200" u="none" strike="noStrike" dirty="0">
                <a:solidFill>
                  <a:srgbClr val="BB782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2024-746 du 6 </a:t>
            </a:r>
            <a:r>
              <a:rPr lang="en-US" sz="1200" u="none" strike="noStrike" dirty="0" err="1">
                <a:solidFill>
                  <a:srgbClr val="BB782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juillet</a:t>
            </a:r>
            <a:r>
              <a:rPr lang="en-US" sz="12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2024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publié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le 7 </a:t>
            </a:r>
            <a:r>
              <a:rPr lang="en-US" sz="12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juillet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2024, </a:t>
            </a:r>
            <a:r>
              <a:rPr lang="en-US" sz="12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l’agent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ne conserve pas les </a:t>
            </a:r>
            <a:r>
              <a:rPr lang="en-US" sz="12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pièces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justificatives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pour les frais de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repas</a:t>
            </a:r>
            <a:r>
              <a:rPr lang="en-US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</a:t>
            </a:r>
            <a:endParaRPr lang="en-US" sz="1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Les frais de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repas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sont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fixés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au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taux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de base de 20 €/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repas</a:t>
            </a:r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AutoNum type="arabicParenR"/>
            </a:pPr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3)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Les frais de bus et de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métro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sont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pris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charge sur production des tickets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originaux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4) 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TAXI (autorisé par l'autorité qui ordonne le déplacement avant 07h00 ou après 22h00)</a:t>
            </a:r>
          </a:p>
          <a:p>
            <a:pPr lvl="0"/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En dehors de ces tranches horaires, le recours au taxi reste dérogatoire et exceptionnel, en l’absence de transport en commun. Il est soumis à l’autorisation a priori du secrétariat général. </a:t>
            </a:r>
          </a:p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fr-F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fr-FR" sz="1200" b="1" dirty="0">
                <a:latin typeface="Baskerville Old Face" panose="02020602080505020303" pitchFamily="18" charset="0"/>
              </a:rPr>
              <a:t>			</a:t>
            </a:r>
          </a:p>
          <a:p>
            <a:pPr algn="ctr"/>
            <a:endParaRPr lang="fr-FR" sz="1000" dirty="0"/>
          </a:p>
          <a:p>
            <a:pPr algn="just"/>
            <a:r>
              <a:rPr lang="fr-FR" sz="1300" dirty="0">
                <a:solidFill>
                  <a:prstClr val="black"/>
                </a:solidFill>
                <a:latin typeface="Cambria" panose="02040503050406030204" pitchFamily="18" charset="0"/>
              </a:rPr>
              <a:t>			</a:t>
            </a:r>
            <a:r>
              <a:rPr lang="fr-FR" dirty="0"/>
              <a:t>	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99919C-0DFD-4952-8E4B-EAAF333E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195C-1B5D-4407-B974-A1242F659D9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CD6A2C-96C2-4198-80AE-164C09F225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95"/>
            <a:ext cx="864096" cy="150936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BDEFA7-5623-4414-A6AA-DB1FE011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Bureau Missions, Déplacements et IFCR - Frais de déplacements </a:t>
            </a:r>
          </a:p>
        </p:txBody>
      </p:sp>
    </p:spTree>
    <p:extLst>
      <p:ext uri="{BB962C8B-B14F-4D97-AF65-F5344CB8AC3E}">
        <p14:creationId xmlns:p14="http://schemas.microsoft.com/office/powerpoint/2010/main" val="3977213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7705</TotalTime>
  <Words>905</Words>
  <Application>Microsoft Office PowerPoint</Application>
  <PresentationFormat>Affichage à l'écran (4:3)</PresentationFormat>
  <Paragraphs>98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Baskerville Old Face</vt:lpstr>
      <vt:lpstr>Calibri</vt:lpstr>
      <vt:lpstr>Cambria</vt:lpstr>
      <vt:lpstr>Garamond</vt:lpstr>
      <vt:lpstr>Wingdings</vt:lpstr>
      <vt:lpstr>Organique</vt:lpstr>
      <vt:lpstr>   GUIDE POUR SUIVRE SES REMBOURSEMENTS DE FRAIS DE MISSION DANS  L’ APPLICATION CHORUS-DT Missions hors formation et hors examens et concours </vt:lpstr>
      <vt:lpstr>Présentation PowerPoint</vt:lpstr>
      <vt:lpstr>Présentation PowerPoint</vt:lpstr>
      <vt:lpstr>SUIVRE SON DOSSIER DE REMBOURSEMENT DE FRAIS DE MISSION</vt:lpstr>
      <vt:lpstr>SUIVRE SON DOSSIER DE REMBOURSEMENT DE FRAIS DE MISSION</vt:lpstr>
      <vt:lpstr>SUIVRE SON DOSSIER DE REMBOURSEMENT DE FRAIS DE MISSION</vt:lpstr>
      <vt:lpstr>SUIVRE SON DOSSIER DE REMBOURSEMENT DE FRAIS DE MISSION</vt:lpstr>
      <vt:lpstr>SUIVRE SON DOSSIER DE REMBOURSEMENT DE FRAIS DE MISSION</vt:lpstr>
      <vt:lpstr>Présentation PowerPoint</vt:lpstr>
    </vt:vector>
  </TitlesOfParts>
  <Company>Forces Armées aux Antilles - DIRISI FdF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JOANNE</dc:creator>
  <cp:lastModifiedBy>Lynda AMRA</cp:lastModifiedBy>
  <cp:revision>404</cp:revision>
  <cp:lastPrinted>2019-11-19T13:48:11Z</cp:lastPrinted>
  <dcterms:created xsi:type="dcterms:W3CDTF">2018-06-13T22:17:40Z</dcterms:created>
  <dcterms:modified xsi:type="dcterms:W3CDTF">2026-05-12T21:21:21Z</dcterms:modified>
</cp:coreProperties>
</file>