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4"/>
  </p:notesMasterIdLst>
  <p:handoutMasterIdLst>
    <p:handoutMasterId r:id="rId25"/>
  </p:handoutMasterIdLst>
  <p:sldIdLst>
    <p:sldId id="256" r:id="rId2"/>
    <p:sldId id="257" r:id="rId3"/>
    <p:sldId id="258" r:id="rId4"/>
    <p:sldId id="259" r:id="rId5"/>
    <p:sldId id="297" r:id="rId6"/>
    <p:sldId id="261" r:id="rId7"/>
    <p:sldId id="298" r:id="rId8"/>
    <p:sldId id="299" r:id="rId9"/>
    <p:sldId id="283" r:id="rId10"/>
    <p:sldId id="285" r:id="rId11"/>
    <p:sldId id="286" r:id="rId12"/>
    <p:sldId id="287" r:id="rId13"/>
    <p:sldId id="289" r:id="rId14"/>
    <p:sldId id="290" r:id="rId15"/>
    <p:sldId id="291" r:id="rId16"/>
    <p:sldId id="292" r:id="rId17"/>
    <p:sldId id="293" r:id="rId18"/>
    <p:sldId id="300" r:id="rId19"/>
    <p:sldId id="294" r:id="rId20"/>
    <p:sldId id="295" r:id="rId21"/>
    <p:sldId id="296" r:id="rId22"/>
    <p:sldId id="282" r:id="rId23"/>
  </p:sldIdLst>
  <p:sldSz cx="9144000" cy="6858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00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5" d="100"/>
          <a:sy n="85" d="100"/>
        </p:scale>
        <p:origin x="1378"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6347" cy="496491"/>
          </a:xfrm>
          <a:prstGeom prst="rect">
            <a:avLst/>
          </a:prstGeom>
        </p:spPr>
        <p:txBody>
          <a:bodyPr vert="horz" lIns="91431" tIns="45715" rIns="91431" bIns="45715" rtlCol="0"/>
          <a:lstStyle>
            <a:lvl1pPr algn="l">
              <a:defRPr sz="1200"/>
            </a:lvl1pPr>
          </a:lstStyle>
          <a:p>
            <a:endParaRPr lang="fr-FR"/>
          </a:p>
        </p:txBody>
      </p:sp>
      <p:sp>
        <p:nvSpPr>
          <p:cNvPr id="3" name="Espace réservé de la date 2"/>
          <p:cNvSpPr>
            <a:spLocks noGrp="1"/>
          </p:cNvSpPr>
          <p:nvPr>
            <p:ph type="dt" sz="quarter" idx="1"/>
          </p:nvPr>
        </p:nvSpPr>
        <p:spPr>
          <a:xfrm>
            <a:off x="3851343" y="1"/>
            <a:ext cx="2946347" cy="496491"/>
          </a:xfrm>
          <a:prstGeom prst="rect">
            <a:avLst/>
          </a:prstGeom>
        </p:spPr>
        <p:txBody>
          <a:bodyPr vert="horz" lIns="91431" tIns="45715" rIns="91431" bIns="45715" rtlCol="0"/>
          <a:lstStyle>
            <a:lvl1pPr algn="r">
              <a:defRPr sz="1200"/>
            </a:lvl1pPr>
          </a:lstStyle>
          <a:p>
            <a:fld id="{BB8A6A63-5A03-4291-A811-66DBC61F07BB}" type="datetimeFigureOut">
              <a:rPr lang="fr-FR" smtClean="0"/>
              <a:pPr/>
              <a:t>21/04/2026</a:t>
            </a:fld>
            <a:endParaRPr lang="fr-FR"/>
          </a:p>
        </p:txBody>
      </p:sp>
      <p:sp>
        <p:nvSpPr>
          <p:cNvPr id="4" name="Espace réservé du pied de page 3"/>
          <p:cNvSpPr>
            <a:spLocks noGrp="1"/>
          </p:cNvSpPr>
          <p:nvPr>
            <p:ph type="ftr" sz="quarter" idx="2"/>
          </p:nvPr>
        </p:nvSpPr>
        <p:spPr>
          <a:xfrm>
            <a:off x="1" y="9431600"/>
            <a:ext cx="2946347" cy="496491"/>
          </a:xfrm>
          <a:prstGeom prst="rect">
            <a:avLst/>
          </a:prstGeom>
        </p:spPr>
        <p:txBody>
          <a:bodyPr vert="horz" lIns="91431" tIns="45715" rIns="91431" bIns="45715"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343" y="9431600"/>
            <a:ext cx="2946347" cy="496491"/>
          </a:xfrm>
          <a:prstGeom prst="rect">
            <a:avLst/>
          </a:prstGeom>
        </p:spPr>
        <p:txBody>
          <a:bodyPr vert="horz" lIns="91431" tIns="45715" rIns="91431" bIns="45715" rtlCol="0" anchor="b"/>
          <a:lstStyle>
            <a:lvl1pPr algn="r">
              <a:defRPr sz="1200"/>
            </a:lvl1pPr>
          </a:lstStyle>
          <a:p>
            <a:fld id="{1B9DFA0B-6781-41E9-8AF3-7566912F384A}" type="slidenum">
              <a:rPr lang="fr-FR" smtClean="0"/>
              <a:pPr/>
              <a:t>‹N°›</a:t>
            </a:fld>
            <a:endParaRPr lang="fr-FR"/>
          </a:p>
        </p:txBody>
      </p:sp>
    </p:spTree>
    <p:extLst>
      <p:ext uri="{BB962C8B-B14F-4D97-AF65-F5344CB8AC3E}">
        <p14:creationId xmlns:p14="http://schemas.microsoft.com/office/powerpoint/2010/main" val="2523493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6347" cy="496491"/>
          </a:xfrm>
          <a:prstGeom prst="rect">
            <a:avLst/>
          </a:prstGeom>
        </p:spPr>
        <p:txBody>
          <a:bodyPr vert="horz" lIns="91431" tIns="45715" rIns="91431" bIns="45715" rtlCol="0"/>
          <a:lstStyle>
            <a:lvl1pPr algn="l">
              <a:defRPr sz="1200"/>
            </a:lvl1pPr>
          </a:lstStyle>
          <a:p>
            <a:endParaRPr lang="fr-FR"/>
          </a:p>
        </p:txBody>
      </p:sp>
      <p:sp>
        <p:nvSpPr>
          <p:cNvPr id="3" name="Espace réservé de la date 2"/>
          <p:cNvSpPr>
            <a:spLocks noGrp="1"/>
          </p:cNvSpPr>
          <p:nvPr>
            <p:ph type="dt" idx="1"/>
          </p:nvPr>
        </p:nvSpPr>
        <p:spPr>
          <a:xfrm>
            <a:off x="3851343" y="1"/>
            <a:ext cx="2946347" cy="496491"/>
          </a:xfrm>
          <a:prstGeom prst="rect">
            <a:avLst/>
          </a:prstGeom>
        </p:spPr>
        <p:txBody>
          <a:bodyPr vert="horz" lIns="91431" tIns="45715" rIns="91431" bIns="45715" rtlCol="0"/>
          <a:lstStyle>
            <a:lvl1pPr algn="r">
              <a:defRPr sz="1200"/>
            </a:lvl1pPr>
          </a:lstStyle>
          <a:p>
            <a:fld id="{672C9A97-39CA-433A-93BB-E0FBF1FC4568}" type="datetimeFigureOut">
              <a:rPr lang="fr-FR" smtClean="0"/>
              <a:pPr/>
              <a:t>21/04/2026</a:t>
            </a:fld>
            <a:endParaRPr lang="fr-FR"/>
          </a:p>
        </p:txBody>
      </p:sp>
      <p:sp>
        <p:nvSpPr>
          <p:cNvPr id="4" name="Espace réservé de l'image des diapositives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31" tIns="45715" rIns="91431" bIns="45715" rtlCol="0" anchor="ctr"/>
          <a:lstStyle/>
          <a:p>
            <a:endParaRPr lang="fr-FR"/>
          </a:p>
        </p:txBody>
      </p:sp>
      <p:sp>
        <p:nvSpPr>
          <p:cNvPr id="5" name="Espace réservé des commentaires 4"/>
          <p:cNvSpPr>
            <a:spLocks noGrp="1"/>
          </p:cNvSpPr>
          <p:nvPr>
            <p:ph type="body" sz="quarter" idx="3"/>
          </p:nvPr>
        </p:nvSpPr>
        <p:spPr>
          <a:xfrm>
            <a:off x="679927" y="4716662"/>
            <a:ext cx="5439410" cy="4468416"/>
          </a:xfrm>
          <a:prstGeom prst="rect">
            <a:avLst/>
          </a:prstGeom>
        </p:spPr>
        <p:txBody>
          <a:bodyPr vert="horz" lIns="91431" tIns="45715" rIns="91431" bIns="45715"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31600"/>
            <a:ext cx="2946347" cy="496491"/>
          </a:xfrm>
          <a:prstGeom prst="rect">
            <a:avLst/>
          </a:prstGeom>
        </p:spPr>
        <p:txBody>
          <a:bodyPr vert="horz" lIns="91431" tIns="45715" rIns="91431" bIns="45715"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3" y="9431600"/>
            <a:ext cx="2946347" cy="496491"/>
          </a:xfrm>
          <a:prstGeom prst="rect">
            <a:avLst/>
          </a:prstGeom>
        </p:spPr>
        <p:txBody>
          <a:bodyPr vert="horz" lIns="91431" tIns="45715" rIns="91431" bIns="45715" rtlCol="0" anchor="b"/>
          <a:lstStyle>
            <a:lvl1pPr algn="r">
              <a:defRPr sz="1200"/>
            </a:lvl1pPr>
          </a:lstStyle>
          <a:p>
            <a:fld id="{D8F145CE-91C2-4B5A-9840-825A5D34DEF8}" type="slidenum">
              <a:rPr lang="fr-FR" smtClean="0"/>
              <a:pPr/>
              <a:t>‹N°›</a:t>
            </a:fld>
            <a:endParaRPr lang="fr-FR"/>
          </a:p>
        </p:txBody>
      </p:sp>
    </p:spTree>
    <p:extLst>
      <p:ext uri="{BB962C8B-B14F-4D97-AF65-F5344CB8AC3E}">
        <p14:creationId xmlns:p14="http://schemas.microsoft.com/office/powerpoint/2010/main" val="327308517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8F145CE-91C2-4B5A-9840-825A5D34DEF8}" type="slidenum">
              <a:rPr lang="fr-FR" smtClean="0"/>
              <a:pPr/>
              <a:t>1</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168828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8F145CE-91C2-4B5A-9840-825A5D34DEF8}" type="slidenum">
              <a:rPr lang="fr-FR" smtClean="0"/>
              <a:pPr/>
              <a:t>22</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384165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93E1B664-F4F1-4CD8-9619-7EFACE48CB1D}" type="datetime1">
              <a:rPr lang="fr-FR" smtClean="0"/>
              <a:t>21/04/2026</a:t>
            </a:fld>
            <a:endParaRPr lang="fr-FR"/>
          </a:p>
        </p:txBody>
      </p:sp>
      <p:sp>
        <p:nvSpPr>
          <p:cNvPr id="5" name="Footer Placeholder 4"/>
          <p:cNvSpPr>
            <a:spLocks noGrp="1"/>
          </p:cNvSpPr>
          <p:nvPr>
            <p:ph type="ftr" sz="quarter" idx="11"/>
          </p:nvPr>
        </p:nvSpPr>
        <p:spPr>
          <a:xfrm>
            <a:off x="1921934" y="5054602"/>
            <a:ext cx="4064860" cy="279400"/>
          </a:xfrm>
        </p:spPr>
        <p:txBody>
          <a:bodyPr/>
          <a:lstStyle/>
          <a:p>
            <a:endParaRPr lang="fr-FR"/>
          </a:p>
        </p:txBody>
      </p:sp>
      <p:sp>
        <p:nvSpPr>
          <p:cNvPr id="6" name="Slide Number Placeholder 5"/>
          <p:cNvSpPr>
            <a:spLocks noGrp="1"/>
          </p:cNvSpPr>
          <p:nvPr>
            <p:ph type="sldNum" sz="quarter" idx="12"/>
          </p:nvPr>
        </p:nvSpPr>
        <p:spPr>
          <a:xfrm>
            <a:off x="6817317" y="5054602"/>
            <a:ext cx="413483" cy="279400"/>
          </a:xfrm>
        </p:spPr>
        <p:txBody>
          <a:bodyPr/>
          <a:lstStyle/>
          <a:p>
            <a:fld id="{334A195C-1B5D-4407-B974-A1242F659D90}" type="slidenum">
              <a:rPr lang="fr-FR" smtClean="0"/>
              <a:pPr/>
              <a:t>‹N°›</a:t>
            </a:fld>
            <a:endParaRPr lang="fr-FR"/>
          </a:p>
        </p:txBody>
      </p:sp>
      <p:cxnSp>
        <p:nvCxnSpPr>
          <p:cNvPr id="15" name="Straight Connector 14"/>
          <p:cNvCxnSpPr/>
          <p:nvPr/>
        </p:nvCxnSpPr>
        <p:spPr>
          <a:xfrm>
            <a:off x="2019825" y="3471329"/>
            <a:ext cx="511308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0549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959D89FB-E550-46CD-8AD4-F2CFB4598B45}" type="datetime1">
              <a:rPr lang="fr-FR" smtClean="0"/>
              <a:t>21/04/2026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34A195C-1B5D-4407-B974-A1242F659D90}" type="slidenum">
              <a:rPr lang="fr-FR" smtClean="0"/>
              <a:pPr/>
              <a:t>‹N°›</a:t>
            </a:fld>
            <a:endParaRPr lang="fr-FR"/>
          </a:p>
        </p:txBody>
      </p:sp>
    </p:spTree>
    <p:extLst>
      <p:ext uri="{BB962C8B-B14F-4D97-AF65-F5344CB8AC3E}">
        <p14:creationId xmlns:p14="http://schemas.microsoft.com/office/powerpoint/2010/main" val="956629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F0D2E761-B416-4877-95A5-9CA373A3CB39}" type="datetime1">
              <a:rPr lang="fr-FR" smtClean="0"/>
              <a:t>21/04/2026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4A195C-1B5D-4407-B974-A1242F659D90}" type="slidenum">
              <a:rPr lang="fr-FR" smtClean="0"/>
              <a:pPr/>
              <a:t>‹N°›</a:t>
            </a:fld>
            <a:endParaRPr lang="fr-FR"/>
          </a:p>
        </p:txBody>
      </p:sp>
      <p:cxnSp>
        <p:nvCxnSpPr>
          <p:cNvPr id="15" name="Straight Connector 14"/>
          <p:cNvCxnSpPr/>
          <p:nvPr/>
        </p:nvCxnSpPr>
        <p:spPr>
          <a:xfrm>
            <a:off x="1278465" y="4140199"/>
            <a:ext cx="66064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4862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157858A3-526A-4BB6-B1DC-A0948F84BA86}" type="datetime1">
              <a:rPr lang="fr-FR" smtClean="0"/>
              <a:t>21/04/2026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4A195C-1B5D-4407-B974-A1242F659D90}" type="slidenum">
              <a:rPr lang="fr-FR" smtClean="0"/>
              <a:pPr/>
              <a:t>‹N°›</a:t>
            </a:fld>
            <a:endParaRPr lang="fr-F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6238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2373E9D0-CA01-4A0A-82B3-9D5D9397388D}" type="datetime1">
              <a:rPr lang="fr-FR" smtClean="0"/>
              <a:t>21/04/2026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4A195C-1B5D-4407-B974-A1242F659D90}" type="slidenum">
              <a:rPr lang="fr-FR" smtClean="0"/>
              <a:pPr/>
              <a:t>‹N°›</a:t>
            </a:fld>
            <a:endParaRPr lang="fr-FR"/>
          </a:p>
        </p:txBody>
      </p:sp>
    </p:spTree>
    <p:extLst>
      <p:ext uri="{BB962C8B-B14F-4D97-AF65-F5344CB8AC3E}">
        <p14:creationId xmlns:p14="http://schemas.microsoft.com/office/powerpoint/2010/main" val="1440623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6A3D0FE5-D2A2-448F-8EC1-47EBF140D446}" type="datetime1">
              <a:rPr lang="fr-FR" smtClean="0"/>
              <a:t>21/04/2026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4A195C-1B5D-4407-B974-A1242F659D90}" type="slidenum">
              <a:rPr lang="fr-FR" smtClean="0"/>
              <a:pPr/>
              <a:t>‹N°›</a:t>
            </a:fld>
            <a:endParaRPr lang="fr-F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5184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fr-FR"/>
              <a:t>Modifiez le style du titre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C09776DA-EACC-400F-99C5-F3DD7D8806D4}" type="datetime1">
              <a:rPr lang="fr-FR" smtClean="0"/>
              <a:t>21/04/2026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4A195C-1B5D-4407-B974-A1242F659D90}" type="slidenum">
              <a:rPr lang="fr-FR" smtClean="0"/>
              <a:pPr/>
              <a:t>‹N°›</a:t>
            </a:fld>
            <a:endParaRPr lang="fr-FR"/>
          </a:p>
        </p:txBody>
      </p:sp>
      <p:cxnSp>
        <p:nvCxnSpPr>
          <p:cNvPr id="15" name="Straight Connector 14"/>
          <p:cNvCxnSpPr/>
          <p:nvPr/>
        </p:nvCxnSpPr>
        <p:spPr>
          <a:xfrm>
            <a:off x="1278469" y="3429000"/>
            <a:ext cx="660642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2953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BFCB8E7-3572-4759-B9C0-6F96BB666B20}" type="datetime1">
              <a:rPr lang="fr-FR" smtClean="0"/>
              <a:t>21/04/2026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4A195C-1B5D-4407-B974-A1242F659D90}" type="slidenum">
              <a:rPr lang="fr-FR" smtClean="0"/>
              <a:pPr/>
              <a:t>‹N°›</a:t>
            </a:fld>
            <a:endParaRPr lang="fr-FR"/>
          </a:p>
        </p:txBody>
      </p:sp>
      <p:cxnSp>
        <p:nvCxnSpPr>
          <p:cNvPr id="14" name="Straight Connector 13"/>
          <p:cNvCxnSpPr/>
          <p:nvPr/>
        </p:nvCxnSpPr>
        <p:spPr>
          <a:xfrm>
            <a:off x="1278466" y="2354670"/>
            <a:ext cx="660642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3642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B4412E6-A388-4DCA-8DE5-327455785087}" type="datetime1">
              <a:rPr lang="fr-FR" smtClean="0"/>
              <a:t>21/04/2026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4A195C-1B5D-4407-B974-A1242F659D90}" type="slidenum">
              <a:rPr lang="fr-FR" smtClean="0"/>
              <a:pPr/>
              <a:t>‹N°›</a:t>
            </a:fld>
            <a:endParaRPr lang="fr-FR"/>
          </a:p>
        </p:txBody>
      </p:sp>
      <p:cxnSp>
        <p:nvCxnSpPr>
          <p:cNvPr id="14" name="Straight Connector 13"/>
          <p:cNvCxnSpPr/>
          <p:nvPr/>
        </p:nvCxnSpPr>
        <p:spPr>
          <a:xfrm>
            <a:off x="6245512" y="906873"/>
            <a:ext cx="0" cy="4968993"/>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9615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3DDD4F1-1089-4F31-BDE3-498C49A71D27}" type="datetime1">
              <a:rPr lang="fr-FR" smtClean="0"/>
              <a:t>21/04/2026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4A195C-1B5D-4407-B974-A1242F659D90}" type="slidenum">
              <a:rPr lang="fr-FR" smtClean="0"/>
              <a:pPr/>
              <a:t>‹N°›</a:t>
            </a:fld>
            <a:endParaRPr lang="fr-FR"/>
          </a:p>
        </p:txBody>
      </p:sp>
    </p:spTree>
    <p:extLst>
      <p:ext uri="{BB962C8B-B14F-4D97-AF65-F5344CB8AC3E}">
        <p14:creationId xmlns:p14="http://schemas.microsoft.com/office/powerpoint/2010/main" val="1325090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A9A9CB08-E163-434C-812A-A636C422D912}" type="datetime1">
              <a:rPr lang="fr-FR" smtClean="0"/>
              <a:t>21/04/2026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4A195C-1B5D-4407-B974-A1242F659D90}" type="slidenum">
              <a:rPr lang="fr-FR" smtClean="0"/>
              <a:pPr/>
              <a:t>‹N°›</a:t>
            </a:fld>
            <a:endParaRPr lang="fr-FR"/>
          </a:p>
        </p:txBody>
      </p:sp>
      <p:cxnSp>
        <p:nvCxnSpPr>
          <p:cNvPr id="31" name="Straight Connector 30"/>
          <p:cNvCxnSpPr/>
          <p:nvPr/>
        </p:nvCxnSpPr>
        <p:spPr>
          <a:xfrm>
            <a:off x="1278466" y="3599392"/>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950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6DF05D7-9425-4DEC-8E3A-F13B04BA5D69}" type="datetime1">
              <a:rPr lang="fr-FR" smtClean="0"/>
              <a:t>21/04/2026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34A195C-1B5D-4407-B974-A1242F659D90}" type="slidenum">
              <a:rPr lang="fr-FR" smtClean="0"/>
              <a:pPr/>
              <a:t>‹N°›</a:t>
            </a:fld>
            <a:endParaRPr lang="fr-FR"/>
          </a:p>
        </p:txBody>
      </p:sp>
    </p:spTree>
    <p:extLst>
      <p:ext uri="{BB962C8B-B14F-4D97-AF65-F5344CB8AC3E}">
        <p14:creationId xmlns:p14="http://schemas.microsoft.com/office/powerpoint/2010/main" val="4277087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F158D2A-EFCE-4FA9-80BF-25A517411DE6}" type="datetime1">
              <a:rPr lang="fr-FR" smtClean="0"/>
              <a:t>21/04/2026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34A195C-1B5D-4407-B974-A1242F659D90}" type="slidenum">
              <a:rPr lang="fr-FR" smtClean="0"/>
              <a:pPr/>
              <a:t>‹N°›</a:t>
            </a:fld>
            <a:endParaRPr lang="fr-FR"/>
          </a:p>
        </p:txBody>
      </p:sp>
      <p:cxnSp>
        <p:nvCxnSpPr>
          <p:cNvPr id="41" name="Straight Connector 40"/>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8512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C87B297-FB48-4276-BD10-EE4DC70A5F97}" type="datetime1">
              <a:rPr lang="fr-FR" smtClean="0"/>
              <a:t>21/04/2026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34A195C-1B5D-4407-B974-A1242F659D90}" type="slidenum">
              <a:rPr lang="fr-FR" smtClean="0"/>
              <a:pPr/>
              <a:t>‹N°›</a:t>
            </a:fld>
            <a:endParaRPr lang="fr-FR"/>
          </a:p>
        </p:txBody>
      </p:sp>
      <p:cxnSp>
        <p:nvCxnSpPr>
          <p:cNvPr id="14" name="Straight Connector 13"/>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2268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A810F4-4258-4118-A2CD-7061444DFC81}" type="datetime1">
              <a:rPr lang="fr-FR" smtClean="0"/>
              <a:t>21/04/2026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34A195C-1B5D-4407-B974-A1242F659D90}" type="slidenum">
              <a:rPr lang="fr-FR" smtClean="0"/>
              <a:pPr/>
              <a:t>‹N°›</a:t>
            </a:fld>
            <a:endParaRPr lang="fr-FR"/>
          </a:p>
        </p:txBody>
      </p:sp>
    </p:spTree>
    <p:extLst>
      <p:ext uri="{BB962C8B-B14F-4D97-AF65-F5344CB8AC3E}">
        <p14:creationId xmlns:p14="http://schemas.microsoft.com/office/powerpoint/2010/main" val="2948724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8397AC3A-E51E-49B8-BC74-42FABE14A13E}" type="datetime1">
              <a:rPr lang="fr-FR" smtClean="0"/>
              <a:t>21/04/2026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34A195C-1B5D-4407-B974-A1242F659D90}" type="slidenum">
              <a:rPr lang="fr-FR" smtClean="0"/>
              <a:pPr/>
              <a:t>‹N°›</a:t>
            </a:fld>
            <a:endParaRPr lang="fr-FR"/>
          </a:p>
        </p:txBody>
      </p:sp>
      <p:cxnSp>
        <p:nvCxnSpPr>
          <p:cNvPr id="16" name="Straight Connector 15"/>
          <p:cNvCxnSpPr/>
          <p:nvPr/>
        </p:nvCxnSpPr>
        <p:spPr>
          <a:xfrm>
            <a:off x="1278466" y="2912533"/>
            <a:ext cx="233359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8804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fr-FR"/>
              <a:t>Modifiez le style du titre</a:t>
            </a:r>
            <a:endParaRPr lang="en-US" dirty="0"/>
          </a:p>
        </p:txBody>
      </p:sp>
      <p:sp>
        <p:nvSpPr>
          <p:cNvPr id="17" name="Picture Placeholder 2"/>
          <p:cNvSpPr>
            <a:spLocks noGrp="1" noChangeAspect="1"/>
          </p:cNvSpPr>
          <p:nvPr>
            <p:ph type="pic" idx="1"/>
          </p:nvPr>
        </p:nvSpPr>
        <p:spPr>
          <a:xfrm>
            <a:off x="5218221"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8A1FE17E-10F5-4F19-A2A3-13A68D0F062D}" type="datetime1">
              <a:rPr lang="fr-FR" smtClean="0"/>
              <a:t>21/04/2026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34A195C-1B5D-4407-B974-A1242F659D90}" type="slidenum">
              <a:rPr lang="fr-FR" smtClean="0"/>
              <a:pPr/>
              <a:t>‹N°›</a:t>
            </a:fld>
            <a:endParaRPr lang="fr-FR"/>
          </a:p>
        </p:txBody>
      </p:sp>
    </p:spTree>
    <p:extLst>
      <p:ext uri="{BB962C8B-B14F-4D97-AF65-F5344CB8AC3E}">
        <p14:creationId xmlns:p14="http://schemas.microsoft.com/office/powerpoint/2010/main" val="662837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4CBF8B9-64BA-4BE1-9397-A983B17504D2}" type="datetime1">
              <a:rPr lang="fr-FR" smtClean="0"/>
              <a:t>21/04/2026</a:t>
            </a:fld>
            <a:endParaRPr lang="fr-FR"/>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4A195C-1B5D-4407-B974-A1242F659D90}" type="slidenum">
              <a:rPr lang="fr-FR" smtClean="0"/>
              <a:pPr/>
              <a:t>‹N°›</a:t>
            </a:fld>
            <a:endParaRPr lang="fr-FR"/>
          </a:p>
        </p:txBody>
      </p:sp>
    </p:spTree>
    <p:extLst>
      <p:ext uri="{BB962C8B-B14F-4D97-AF65-F5344CB8AC3E}">
        <p14:creationId xmlns:p14="http://schemas.microsoft.com/office/powerpoint/2010/main" val="409929043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hdr="0" ft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ac-martinique.fr/"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1799692" y="764704"/>
            <a:ext cx="5544616" cy="2494969"/>
          </a:xfrm>
          <a:prstGeom prst="roundRect">
            <a:avLst/>
          </a:prstGeom>
          <a:solidFill>
            <a:srgbClr val="00CCFF"/>
          </a:solidFill>
        </p:spPr>
        <p:style>
          <a:lnRef idx="0">
            <a:schemeClr val="accent1"/>
          </a:lnRef>
          <a:fillRef idx="3">
            <a:schemeClr val="accent1"/>
          </a:fillRef>
          <a:effectRef idx="3">
            <a:schemeClr val="accent1"/>
          </a:effectRef>
          <a:fontRef idx="minor">
            <a:schemeClr val="lt1"/>
          </a:fontRef>
        </p:style>
        <p:txBody>
          <a:bodyPr>
            <a:noAutofit/>
          </a:bodyPr>
          <a:lstStyle/>
          <a:p>
            <a:br>
              <a:rPr lang="fr-FR" sz="2400" b="1" dirty="0">
                <a:latin typeface="Cambria" panose="02040503050406030204" pitchFamily="18" charset="0"/>
              </a:rPr>
            </a:br>
            <a:br>
              <a:rPr lang="fr-FR" sz="2400" b="1" dirty="0">
                <a:latin typeface="Cambria" panose="02040503050406030204" pitchFamily="18" charset="0"/>
              </a:rPr>
            </a:br>
            <a:br>
              <a:rPr lang="fr-FR" sz="2400" b="1" dirty="0">
                <a:latin typeface="Cambria" panose="02040503050406030204" pitchFamily="18" charset="0"/>
              </a:rPr>
            </a:br>
            <a:r>
              <a:rPr lang="fr-FR" sz="2400" b="1" dirty="0">
                <a:latin typeface="Cambria" panose="02040503050406030204" pitchFamily="18" charset="0"/>
              </a:rPr>
              <a:t>GUIDE DE CREATION D’UN ORDRE DE MISSION ITINERANT MENSUEL  DANS </a:t>
            </a:r>
            <a:br>
              <a:rPr lang="fr-FR" sz="2400" b="1" dirty="0">
                <a:latin typeface="Cambria" panose="02040503050406030204" pitchFamily="18" charset="0"/>
              </a:rPr>
            </a:br>
            <a:r>
              <a:rPr lang="fr-FR" sz="2400" b="1" dirty="0">
                <a:latin typeface="Cambria" panose="02040503050406030204" pitchFamily="18" charset="0"/>
              </a:rPr>
              <a:t>L’ APPLICATION CHORUS-DT</a:t>
            </a:r>
            <a:br>
              <a:rPr lang="fr-FR" sz="2400" dirty="0">
                <a:latin typeface="Cambria" panose="02040503050406030204" pitchFamily="18" charset="0"/>
              </a:rPr>
            </a:br>
            <a:r>
              <a:rPr lang="fr-FR" sz="1800" i="1" dirty="0">
                <a:latin typeface="Cambria" panose="02040503050406030204" pitchFamily="18" charset="0"/>
              </a:rPr>
              <a:t>Personnel Itinérants et Service partagé </a:t>
            </a:r>
            <a:br>
              <a:rPr lang="fr-FR" sz="1800" i="1">
                <a:latin typeface="Cambria" panose="02040503050406030204" pitchFamily="18" charset="0"/>
              </a:rPr>
            </a:br>
            <a:r>
              <a:rPr lang="fr-FR" sz="1800" i="1">
                <a:latin typeface="Cambria" panose="02040503050406030204" pitchFamily="18" charset="0"/>
              </a:rPr>
              <a:t>Déplacement Ponctuel</a:t>
            </a:r>
            <a:br>
              <a:rPr lang="fr-FR" sz="2400" dirty="0">
                <a:latin typeface="Cambria" panose="02040503050406030204" pitchFamily="18" charset="0"/>
              </a:rPr>
            </a:br>
            <a:endParaRPr lang="fr-FR" sz="2000" i="1" dirty="0">
              <a:latin typeface="Cambria" panose="02040503050406030204" pitchFamily="18" charset="0"/>
            </a:endParaRPr>
          </a:p>
        </p:txBody>
      </p:sp>
      <p:sp>
        <p:nvSpPr>
          <p:cNvPr id="9" name="Sous-titre 8"/>
          <p:cNvSpPr>
            <a:spLocks noGrp="1"/>
          </p:cNvSpPr>
          <p:nvPr>
            <p:ph type="subTitle" idx="1"/>
          </p:nvPr>
        </p:nvSpPr>
        <p:spPr/>
        <p:txBody>
          <a:bodyPr>
            <a:normAutofit fontScale="40000" lnSpcReduction="20000"/>
          </a:bodyPr>
          <a:lstStyle/>
          <a:p>
            <a:endParaRPr lang="fr-FR" dirty="0"/>
          </a:p>
          <a:p>
            <a:r>
              <a:rPr lang="fr-FR" sz="2600" b="1" dirty="0">
                <a:solidFill>
                  <a:schemeClr val="tx1"/>
                </a:solidFill>
                <a:latin typeface="Baskerville Old Face" panose="02020602080505020303" pitchFamily="18" charset="0"/>
              </a:rPr>
              <a:t>RECTORAT DE MARTINIQUE</a:t>
            </a:r>
          </a:p>
          <a:p>
            <a:r>
              <a:rPr lang="fr-FR" sz="2600" b="1" dirty="0">
                <a:solidFill>
                  <a:schemeClr val="tx1"/>
                </a:solidFill>
                <a:latin typeface="Baskerville Old Face" panose="02020602080505020303" pitchFamily="18" charset="0"/>
              </a:rPr>
              <a:t>Division des Affaires Financières et de l’Achat Public</a:t>
            </a:r>
          </a:p>
          <a:p>
            <a:br>
              <a:rPr lang="fr-FR" sz="2600" b="1" dirty="0">
                <a:solidFill>
                  <a:schemeClr val="tx1"/>
                </a:solidFill>
                <a:latin typeface="Baskerville Old Face" panose="02020602080505020303" pitchFamily="18" charset="0"/>
              </a:rPr>
            </a:br>
            <a:r>
              <a:rPr lang="fr-FR" sz="2600" b="1" dirty="0">
                <a:solidFill>
                  <a:schemeClr val="tx1"/>
                </a:solidFill>
                <a:latin typeface="Baskerville Old Face" panose="02020602080505020303" pitchFamily="18" charset="0"/>
              </a:rPr>
              <a:t>Bureau </a:t>
            </a:r>
            <a:r>
              <a:rPr lang="fr-FR" sz="2600" b="1" dirty="0">
                <a:latin typeface="Baskerville Old Face" panose="02020602080505020303" pitchFamily="18" charset="0"/>
              </a:rPr>
              <a:t>Missions, Déplacements et IFCR</a:t>
            </a:r>
            <a:br>
              <a:rPr lang="fr-FR" sz="2900" dirty="0">
                <a:latin typeface="Baskerville Old Face" panose="02020602080505020303" pitchFamily="18" charset="0"/>
              </a:rPr>
            </a:br>
            <a:r>
              <a:rPr lang="fr-FR" sz="2900" i="1" dirty="0">
                <a:solidFill>
                  <a:schemeClr val="tx1"/>
                </a:solidFill>
                <a:latin typeface="Baskerville Old Face" panose="02020602080505020303" pitchFamily="18" charset="0"/>
              </a:rPr>
              <a:t>Frais de déplacements</a:t>
            </a:r>
            <a:br>
              <a:rPr lang="fr-FR" sz="2900" dirty="0">
                <a:solidFill>
                  <a:schemeClr val="tx1"/>
                </a:solidFill>
                <a:latin typeface="Baskerville Old Face" panose="02020602080505020303" pitchFamily="18" charset="0"/>
              </a:rPr>
            </a:br>
            <a:endParaRPr lang="fr-FR" sz="2900" dirty="0">
              <a:solidFill>
                <a:schemeClr val="tx1"/>
              </a:solidFill>
              <a:latin typeface="Baskerville Old Face" panose="02020602080505020303" pitchFamily="18" charset="0"/>
            </a:endParaRPr>
          </a:p>
        </p:txBody>
      </p:sp>
      <p:sp>
        <p:nvSpPr>
          <p:cNvPr id="2" name="Espace réservé du numéro de diapositive 1">
            <a:extLst>
              <a:ext uri="{FF2B5EF4-FFF2-40B4-BE49-F238E27FC236}">
                <a16:creationId xmlns:a16="http://schemas.microsoft.com/office/drawing/2014/main" id="{D2F3E7AB-1D77-4A6B-BB8C-D2BA0F1A1C59}"/>
              </a:ext>
            </a:extLst>
          </p:cNvPr>
          <p:cNvSpPr>
            <a:spLocks noGrp="1"/>
          </p:cNvSpPr>
          <p:nvPr>
            <p:ph type="sldNum" sz="quarter" idx="12"/>
          </p:nvPr>
        </p:nvSpPr>
        <p:spPr/>
        <p:txBody>
          <a:bodyPr/>
          <a:lstStyle/>
          <a:p>
            <a:fld id="{334A195C-1B5D-4407-B974-A1242F659D90}" type="slidenum">
              <a:rPr lang="fr-FR" smtClean="0"/>
              <a:pPr/>
              <a:t>1</a:t>
            </a:fld>
            <a:endParaRPr lang="fr-FR"/>
          </a:p>
        </p:txBody>
      </p:sp>
      <p:pic>
        <p:nvPicPr>
          <p:cNvPr id="4" name="Image 3">
            <a:extLst>
              <a:ext uri="{FF2B5EF4-FFF2-40B4-BE49-F238E27FC236}">
                <a16:creationId xmlns:a16="http://schemas.microsoft.com/office/drawing/2014/main" id="{7BEE735A-8333-44FF-91E0-729941D67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0"/>
            <a:ext cx="1219370" cy="836712"/>
          </a:xfrm>
          <a:prstGeom prst="rect">
            <a:avLst/>
          </a:prstGeom>
        </p:spPr>
      </p:pic>
    </p:spTree>
    <p:extLst>
      <p:ext uri="{BB962C8B-B14F-4D97-AF65-F5344CB8AC3E}">
        <p14:creationId xmlns:p14="http://schemas.microsoft.com/office/powerpoint/2010/main" val="3890114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76865" y="2490135"/>
            <a:ext cx="6707503" cy="3444997"/>
          </a:xfrm>
        </p:spPr>
        <p:txBody>
          <a:bodyPr>
            <a:normAutofit fontScale="77500" lnSpcReduction="20000"/>
          </a:bodyPr>
          <a:lstStyle/>
          <a:p>
            <a:pPr>
              <a:buFont typeface="Wingdings" panose="05000000000000000000" pitchFamily="2" charset="2"/>
              <a:buChar char="Ø"/>
            </a:pPr>
            <a:r>
              <a:rPr lang="fr-FR" sz="1600" dirty="0">
                <a:effectLst>
                  <a:outerShdw blurRad="38100" dist="38100" dir="2700000" algn="tl">
                    <a:srgbClr val="000000">
                      <a:alpha val="43137"/>
                    </a:srgbClr>
                  </a:outerShdw>
                </a:effectLst>
                <a:latin typeface="Cambria" panose="02040503050406030204" pitchFamily="18" charset="0"/>
              </a:rPr>
              <a:t>Ouverture du masque </a:t>
            </a:r>
            <a:r>
              <a:rPr lang="fr-FR" sz="1600" b="1" dirty="0">
                <a:effectLst>
                  <a:outerShdw blurRad="38100" dist="38100" dir="2700000" algn="tl">
                    <a:srgbClr val="000000">
                      <a:alpha val="43137"/>
                    </a:srgbClr>
                  </a:outerShdw>
                </a:effectLst>
                <a:latin typeface="Cambria" panose="02040503050406030204" pitchFamily="18" charset="0"/>
              </a:rPr>
              <a:t>« Ordre de mission »</a:t>
            </a:r>
          </a:p>
          <a:p>
            <a:pPr>
              <a:buFont typeface="Wingdings" panose="05000000000000000000" pitchFamily="2" charset="2"/>
              <a:buChar char="Ø"/>
            </a:pPr>
            <a:r>
              <a:rPr lang="fr-FR" sz="1600" b="1" dirty="0">
                <a:effectLst>
                  <a:outerShdw blurRad="38100" dist="38100" dir="2700000" algn="tl">
                    <a:srgbClr val="000000">
                      <a:alpha val="43137"/>
                    </a:srgbClr>
                  </a:outerShdw>
                </a:effectLst>
                <a:latin typeface="Cambria" panose="02040503050406030204" pitchFamily="18" charset="0"/>
              </a:rPr>
              <a:t>Onglet Général</a:t>
            </a:r>
          </a:p>
          <a:p>
            <a:endParaRPr lang="fr-FR" sz="1600" i="1" dirty="0">
              <a:latin typeface="Cambria" panose="02040503050406030204" pitchFamily="18" charset="0"/>
            </a:endParaRPr>
          </a:p>
          <a:p>
            <a:r>
              <a:rPr lang="fr-FR" sz="1600" i="1" dirty="0">
                <a:latin typeface="Cambria" panose="02040503050406030204" pitchFamily="18" charset="0"/>
              </a:rPr>
              <a:t>CHORUS-DT vous informe que « le choix de ce type de mission va réinitialiser les données de votre OM, voulez-vous continuer ? »  </a:t>
            </a:r>
          </a:p>
          <a:p>
            <a:r>
              <a:rPr lang="fr-FR" sz="1600" i="1" dirty="0">
                <a:latin typeface="Cambria" panose="02040503050406030204" pitchFamily="18" charset="0"/>
              </a:rPr>
              <a:t>Cliquer sur </a:t>
            </a:r>
            <a:r>
              <a:rPr lang="fr-FR" sz="1600" b="1" i="1" dirty="0">
                <a:latin typeface="Cambria" panose="02040503050406030204" pitchFamily="18" charset="0"/>
              </a:rPr>
              <a:t>«OUI </a:t>
            </a:r>
            <a:r>
              <a:rPr lang="fr-FR" sz="1600" i="1" dirty="0">
                <a:latin typeface="Cambria" panose="02040503050406030204" pitchFamily="18" charset="0"/>
              </a:rPr>
              <a:t>(cette action permet de générer votre OMI à partir de votre OMP)</a:t>
            </a:r>
          </a:p>
          <a:p>
            <a:r>
              <a:rPr lang="fr-FR" sz="1600" i="1" dirty="0">
                <a:latin typeface="Cambria" panose="02040503050406030204" pitchFamily="18" charset="0"/>
              </a:rPr>
              <a:t>CHORUS-DT vous présente un masque similaire à l’ordre de mission permanent, typé « OM personnels itinérants avec </a:t>
            </a:r>
            <a:r>
              <a:rPr lang="fr-FR" sz="1600" b="1" i="1" u="sng" dirty="0">
                <a:latin typeface="Cambria" panose="02040503050406030204" pitchFamily="18" charset="0"/>
              </a:rPr>
              <a:t>un nouveau numéro et qui sera à compléter.  </a:t>
            </a:r>
          </a:p>
          <a:p>
            <a:pPr>
              <a:buFont typeface="Arial" panose="020B0604020202020204" pitchFamily="34" charset="0"/>
              <a:buChar char="•"/>
            </a:pPr>
            <a:r>
              <a:rPr lang="fr-FR" sz="1600" dirty="0">
                <a:latin typeface="Cambria" panose="02040503050406030204" pitchFamily="18" charset="0"/>
              </a:rPr>
              <a:t> Les sens interdits </a:t>
            </a:r>
            <a:r>
              <a:rPr lang="fr-FR" sz="1600" i="1" dirty="0">
                <a:latin typeface="Cambria" panose="02040503050406030204" pitchFamily="18" charset="0"/>
              </a:rPr>
              <a:t>(en rouge) </a:t>
            </a:r>
            <a:r>
              <a:rPr lang="fr-FR" sz="1600" dirty="0">
                <a:latin typeface="Cambria" panose="02040503050406030204" pitchFamily="18" charset="0"/>
              </a:rPr>
              <a:t>disparaissent au fur et à mesure de la saisie.</a:t>
            </a:r>
          </a:p>
          <a:p>
            <a:r>
              <a:rPr lang="fr-FR" sz="1600" b="1" dirty="0">
                <a:latin typeface="Cambria" panose="02040503050406030204" pitchFamily="18" charset="0"/>
              </a:rPr>
              <a:t>Chaque rubrique </a:t>
            </a:r>
            <a:r>
              <a:rPr lang="fr-FR" sz="1600" dirty="0">
                <a:latin typeface="Cambria" panose="02040503050406030204" pitchFamily="18" charset="0"/>
              </a:rPr>
              <a:t>renseignée </a:t>
            </a:r>
            <a:r>
              <a:rPr lang="fr-FR" sz="1600" b="1" dirty="0">
                <a:latin typeface="Cambria" panose="02040503050406030204" pitchFamily="18" charset="0"/>
              </a:rPr>
              <a:t>doit toujours être enregistrée </a:t>
            </a:r>
            <a:r>
              <a:rPr lang="fr-FR" sz="1600" dirty="0">
                <a:latin typeface="Cambria" panose="02040503050406030204" pitchFamily="18" charset="0"/>
              </a:rPr>
              <a:t>(bouton en bas ,à droite) pour être prise en compte.</a:t>
            </a:r>
          </a:p>
          <a:p>
            <a:r>
              <a:rPr lang="fr-FR" sz="1600" i="1" dirty="0">
                <a:latin typeface="Cambria" panose="02040503050406030204" pitchFamily="18" charset="0"/>
              </a:rPr>
              <a:t>Dans </a:t>
            </a:r>
            <a:r>
              <a:rPr lang="fr-FR" sz="1600" i="1" u="sng" dirty="0">
                <a:latin typeface="Cambria" panose="02040503050406030204" pitchFamily="18" charset="0"/>
              </a:rPr>
              <a:t>OM Permanent de référence</a:t>
            </a:r>
            <a:r>
              <a:rPr lang="fr-FR" sz="1600" i="1" dirty="0">
                <a:latin typeface="Cambria" panose="02040503050406030204" pitchFamily="18" charset="0"/>
              </a:rPr>
              <a:t>, cliquer sur la loupe et sélectionner l’OM permanent de l’année en cours. La référence s’incrémentera automatiquement</a:t>
            </a:r>
            <a:endParaRPr lang="fr-FR" sz="1600" dirty="0">
              <a:latin typeface="Cambria" panose="02040503050406030204" pitchFamily="18" charset="0"/>
            </a:endParaRPr>
          </a:p>
          <a:p>
            <a:pPr marL="0" indent="0">
              <a:buNone/>
            </a:pPr>
            <a:r>
              <a:rPr lang="fr-FR" b="1" dirty="0">
                <a:latin typeface="Baskerville Old Face" panose="02020602080505020303" pitchFamily="18" charset="0"/>
              </a:rPr>
              <a:t>		</a:t>
            </a:r>
            <a:r>
              <a:rPr lang="fr-FR" sz="1200" b="1" dirty="0">
                <a:latin typeface="Baskerville Old Face" panose="02020602080505020303" pitchFamily="18" charset="0"/>
              </a:rPr>
              <a:t>Bureau Missions, Déplacements et IFCR </a:t>
            </a:r>
            <a:r>
              <a:rPr lang="fr-FR" sz="1300" b="1" dirty="0">
                <a:latin typeface="Baskerville Old Face" panose="02020602080505020303" pitchFamily="18" charset="0"/>
              </a:rPr>
              <a:t>-</a:t>
            </a:r>
            <a:r>
              <a:rPr lang="fr-FR" sz="2800" dirty="0">
                <a:latin typeface="Cambria" panose="02040503050406030204" pitchFamily="18" charset="0"/>
              </a:rPr>
              <a:t> </a:t>
            </a:r>
            <a:r>
              <a:rPr lang="fr-FR" sz="1100" dirty="0">
                <a:latin typeface="Cambria" panose="02040503050406030204" pitchFamily="18" charset="0"/>
              </a:rPr>
              <a:t>Frais de déplacements </a:t>
            </a:r>
          </a:p>
          <a:p>
            <a:pPr algn="just"/>
            <a:endParaRPr lang="fr-FR" sz="2800" dirty="0">
              <a:latin typeface="Cambria" panose="02040503050406030204" pitchFamily="18" charset="0"/>
            </a:endParaRPr>
          </a:p>
          <a:p>
            <a:endParaRPr lang="fr-FR" dirty="0"/>
          </a:p>
        </p:txBody>
      </p:sp>
      <p:sp>
        <p:nvSpPr>
          <p:cNvPr id="5" name="Titre 4"/>
          <p:cNvSpPr txBox="1">
            <a:spLocks noGrp="1"/>
          </p:cNvSpPr>
          <p:nvPr>
            <p:ph type="title"/>
          </p:nvPr>
        </p:nvSpPr>
        <p:spPr>
          <a:xfrm>
            <a:off x="1193700" y="1124744"/>
            <a:ext cx="6798734" cy="885349"/>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spAutoFit/>
          </a:bodyPr>
          <a:lstStyle/>
          <a:p>
            <a:r>
              <a:rPr lang="fr-FR" sz="1600" b="1" dirty="0">
                <a:latin typeface="Cambria" panose="02040503050406030204" pitchFamily="18" charset="0"/>
              </a:rPr>
              <a:t>CRÉER UN OMI MENSUEL-ONGLET GENERAL </a:t>
            </a:r>
            <a:br>
              <a:rPr lang="fr-FR" sz="1600" b="1" dirty="0">
                <a:latin typeface="Cambria" panose="02040503050406030204" pitchFamily="18" charset="0"/>
              </a:rPr>
            </a:br>
            <a:r>
              <a:rPr lang="fr-FR" sz="1600" b="1" dirty="0">
                <a:latin typeface="Cambria" panose="02040503050406030204" pitchFamily="18" charset="0"/>
              </a:rPr>
              <a:t>Personnels itinérants, en service partagés et OM ponctuel</a:t>
            </a:r>
            <a:br>
              <a:rPr lang="fr-FR" dirty="0">
                <a:latin typeface="Cambria" panose="02040503050406030204" pitchFamily="18" charset="0"/>
              </a:rPr>
            </a:br>
            <a:endParaRPr lang="fr-FR" sz="1400" i="1" dirty="0">
              <a:latin typeface="Cambria" panose="02040503050406030204" pitchFamily="18" charset="0"/>
            </a:endParaRPr>
          </a:p>
        </p:txBody>
      </p:sp>
      <p:sp>
        <p:nvSpPr>
          <p:cNvPr id="2" name="Espace réservé du numéro de diapositive 1">
            <a:extLst>
              <a:ext uri="{FF2B5EF4-FFF2-40B4-BE49-F238E27FC236}">
                <a16:creationId xmlns:a16="http://schemas.microsoft.com/office/drawing/2014/main" id="{3F1F8835-1AF4-4401-B295-BBD6F7998E2C}"/>
              </a:ext>
            </a:extLst>
          </p:cNvPr>
          <p:cNvSpPr>
            <a:spLocks noGrp="1"/>
          </p:cNvSpPr>
          <p:nvPr>
            <p:ph type="sldNum" sz="quarter" idx="12"/>
          </p:nvPr>
        </p:nvSpPr>
        <p:spPr/>
        <p:txBody>
          <a:bodyPr/>
          <a:lstStyle/>
          <a:p>
            <a:fld id="{334A195C-1B5D-4407-B974-A1242F659D90}" type="slidenum">
              <a:rPr lang="fr-FR" smtClean="0"/>
              <a:pPr/>
              <a:t>10</a:t>
            </a:fld>
            <a:endParaRPr lang="fr-FR"/>
          </a:p>
        </p:txBody>
      </p:sp>
      <p:pic>
        <p:nvPicPr>
          <p:cNvPr id="6" name="Image 5">
            <a:extLst>
              <a:ext uri="{FF2B5EF4-FFF2-40B4-BE49-F238E27FC236}">
                <a16:creationId xmlns:a16="http://schemas.microsoft.com/office/drawing/2014/main" id="{2DD66992-D5DF-4246-BE1F-E980392CBD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0"/>
            <a:ext cx="1219370" cy="836712"/>
          </a:xfrm>
          <a:prstGeom prst="rect">
            <a:avLst/>
          </a:prstGeom>
        </p:spPr>
      </p:pic>
    </p:spTree>
    <p:extLst>
      <p:ext uri="{BB962C8B-B14F-4D97-AF65-F5344CB8AC3E}">
        <p14:creationId xmlns:p14="http://schemas.microsoft.com/office/powerpoint/2010/main" val="868232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E122CE-8DD9-4842-ABAD-6E3197FE63AF}"/>
              </a:ext>
            </a:extLst>
          </p:cNvPr>
          <p:cNvSpPr>
            <a:spLocks noGrp="1"/>
          </p:cNvSpPr>
          <p:nvPr>
            <p:ph type="title"/>
          </p:nvPr>
        </p:nvSpPr>
        <p:spPr/>
        <p:txBody>
          <a:bodyPr>
            <a:normAutofit/>
          </a:bodyPr>
          <a:lstStyle/>
          <a:p>
            <a:r>
              <a:rPr lang="fr-FR" sz="2000" b="1" dirty="0">
                <a:latin typeface="Cambria" panose="02040503050406030204" pitchFamily="18" charset="0"/>
              </a:rPr>
              <a:t>CRÉER UN OMI MENSUEL- ONGLET GENERAL</a:t>
            </a:r>
            <a:br>
              <a:rPr lang="fr-FR" sz="2000" b="1" dirty="0">
                <a:latin typeface="Cambria" panose="02040503050406030204" pitchFamily="18" charset="0"/>
              </a:rPr>
            </a:br>
            <a:r>
              <a:rPr lang="fr-FR" sz="2000" b="1" dirty="0">
                <a:latin typeface="Cambria" panose="02040503050406030204" pitchFamily="18" charset="0"/>
              </a:rPr>
              <a:t>Personnels itinérants, en service partagés </a:t>
            </a:r>
            <a:br>
              <a:rPr lang="fr-FR" sz="2000" b="1" dirty="0">
                <a:latin typeface="Cambria" panose="02040503050406030204" pitchFamily="18" charset="0"/>
              </a:rPr>
            </a:br>
            <a:r>
              <a:rPr lang="fr-FR" sz="2000" b="1" dirty="0">
                <a:latin typeface="Cambria" panose="02040503050406030204" pitchFamily="18" charset="0"/>
              </a:rPr>
              <a:t>et OM ponctuel</a:t>
            </a:r>
            <a:endParaRPr lang="fr-FR" sz="2000" dirty="0"/>
          </a:p>
        </p:txBody>
      </p:sp>
      <p:sp>
        <p:nvSpPr>
          <p:cNvPr id="3" name="Espace réservé du contenu 2">
            <a:extLst>
              <a:ext uri="{FF2B5EF4-FFF2-40B4-BE49-F238E27FC236}">
                <a16:creationId xmlns:a16="http://schemas.microsoft.com/office/drawing/2014/main" id="{18F54122-CF78-4C1F-96F1-7AF3CFF3DE5F}"/>
              </a:ext>
            </a:extLst>
          </p:cNvPr>
          <p:cNvSpPr>
            <a:spLocks noGrp="1"/>
          </p:cNvSpPr>
          <p:nvPr>
            <p:ph idx="1"/>
          </p:nvPr>
        </p:nvSpPr>
        <p:spPr>
          <a:xfrm>
            <a:off x="1176866" y="2497666"/>
            <a:ext cx="6798736" cy="3444997"/>
          </a:xfrm>
        </p:spPr>
        <p:txBody>
          <a:bodyPr>
            <a:normAutofit fontScale="92500" lnSpcReduction="20000"/>
          </a:bodyPr>
          <a:lstStyle/>
          <a:p>
            <a:pPr>
              <a:buFont typeface="Wingdings" panose="05000000000000000000" pitchFamily="2" charset="2"/>
              <a:buChar char="Ø"/>
            </a:pPr>
            <a:r>
              <a:rPr lang="fr-FR" sz="1400" dirty="0">
                <a:effectLst>
                  <a:outerShdw blurRad="38100" dist="38100" dir="2700000" algn="tl">
                    <a:srgbClr val="000000">
                      <a:alpha val="43137"/>
                    </a:srgbClr>
                  </a:outerShdw>
                </a:effectLst>
                <a:latin typeface="Cambria" panose="02040503050406030204" pitchFamily="18" charset="0"/>
              </a:rPr>
              <a:t>Ouverture du masque </a:t>
            </a:r>
            <a:r>
              <a:rPr lang="fr-FR" sz="1400" b="1" dirty="0">
                <a:effectLst>
                  <a:outerShdw blurRad="38100" dist="38100" dir="2700000" algn="tl">
                    <a:srgbClr val="000000">
                      <a:alpha val="43137"/>
                    </a:srgbClr>
                  </a:outerShdw>
                </a:effectLst>
                <a:latin typeface="Cambria" panose="02040503050406030204" pitchFamily="18" charset="0"/>
              </a:rPr>
              <a:t>« Ordre de mission »</a:t>
            </a:r>
          </a:p>
          <a:p>
            <a:pPr>
              <a:buFont typeface="Wingdings" panose="05000000000000000000" pitchFamily="2" charset="2"/>
              <a:buChar char="Ø"/>
            </a:pPr>
            <a:r>
              <a:rPr lang="fr-FR" sz="1400" b="1" dirty="0">
                <a:effectLst>
                  <a:outerShdw blurRad="38100" dist="38100" dir="2700000" algn="tl">
                    <a:srgbClr val="000000">
                      <a:alpha val="43137"/>
                    </a:srgbClr>
                  </a:outerShdw>
                </a:effectLst>
                <a:latin typeface="Cambria" panose="02040503050406030204" pitchFamily="18" charset="0"/>
              </a:rPr>
              <a:t>Onglet Général</a:t>
            </a:r>
          </a:p>
          <a:p>
            <a:endParaRPr lang="fr-FR" sz="1400" i="1" dirty="0">
              <a:latin typeface="Cambria" panose="02040503050406030204" pitchFamily="18" charset="0"/>
            </a:endParaRPr>
          </a:p>
          <a:p>
            <a:r>
              <a:rPr lang="fr-FR" sz="1300" i="1" u="sng" dirty="0">
                <a:latin typeface="Cambria" panose="02040503050406030204" pitchFamily="18" charset="0"/>
                <a:ea typeface="Cambria" panose="02040503050406030204" pitchFamily="18" charset="0"/>
              </a:rPr>
              <a:t>Dans départ et retour le</a:t>
            </a:r>
            <a:r>
              <a:rPr lang="fr-FR" sz="1300" i="1" dirty="0">
                <a:latin typeface="Cambria" panose="02040503050406030204" pitchFamily="18" charset="0"/>
                <a:ea typeface="Cambria" panose="02040503050406030204" pitchFamily="18" charset="0"/>
              </a:rPr>
              <a:t>: </a:t>
            </a:r>
            <a:r>
              <a:rPr lang="fr-FR" sz="1300" dirty="0">
                <a:latin typeface="Cambria" panose="02040503050406030204" pitchFamily="18" charset="0"/>
                <a:ea typeface="Cambria" panose="02040503050406030204" pitchFamily="18" charset="0"/>
              </a:rPr>
              <a:t>Par défaut s’affichent les dates de l’OMP :</a:t>
            </a:r>
          </a:p>
          <a:p>
            <a:pPr>
              <a:buFont typeface="Wingdings" panose="05000000000000000000" pitchFamily="2" charset="2"/>
              <a:buChar char="Ø"/>
            </a:pPr>
            <a:r>
              <a:rPr lang="fr-FR" sz="1300" b="1" dirty="0">
                <a:latin typeface="Cambria" panose="02040503050406030204" pitchFamily="18" charset="0"/>
                <a:ea typeface="Cambria" panose="02040503050406030204" pitchFamily="18" charset="0"/>
              </a:rPr>
              <a:t>indiquer </a:t>
            </a:r>
            <a:r>
              <a:rPr lang="fr-FR" sz="1300" i="1" dirty="0">
                <a:latin typeface="Cambria" panose="02040503050406030204" pitchFamily="18" charset="0"/>
                <a:ea typeface="Cambria" panose="02040503050406030204" pitchFamily="18" charset="0"/>
              </a:rPr>
              <a:t>la date et l'heure du début et de la fin des déplacements du mois </a:t>
            </a:r>
            <a:r>
              <a:rPr lang="fr-FR" sz="1300" b="1" dirty="0">
                <a:latin typeface="Cambria" panose="02040503050406030204" pitchFamily="18" charset="0"/>
                <a:ea typeface="Cambria" panose="02040503050406030204" pitchFamily="18" charset="0"/>
              </a:rPr>
              <a:t>concerné.</a:t>
            </a:r>
            <a:endParaRPr lang="fr-FR" sz="1300" i="1" dirty="0">
              <a:latin typeface="Cambria" panose="02040503050406030204" pitchFamily="18" charset="0"/>
              <a:ea typeface="Cambria" panose="02040503050406030204" pitchFamily="18" charset="0"/>
            </a:endParaRPr>
          </a:p>
          <a:p>
            <a:pPr marL="0" indent="0">
              <a:buNone/>
            </a:pPr>
            <a:r>
              <a:rPr lang="fr-FR" sz="1300" i="1" dirty="0">
                <a:latin typeface="Cambria" panose="02040503050406030204" pitchFamily="18" charset="0"/>
                <a:ea typeface="Cambria" panose="02040503050406030204" pitchFamily="18" charset="0"/>
              </a:rPr>
              <a:t>Exemple: </a:t>
            </a:r>
            <a:r>
              <a:rPr lang="fr-FR" sz="1300" b="1" i="1" dirty="0">
                <a:latin typeface="Cambria" panose="02040503050406030204" pitchFamily="18" charset="0"/>
                <a:ea typeface="Cambria" panose="02040503050406030204" pitchFamily="18" charset="0"/>
              </a:rPr>
              <a:t>Départ le : 01/04/2026 à 8H00</a:t>
            </a:r>
            <a:br>
              <a:rPr lang="fr-FR" sz="1300" i="1" dirty="0">
                <a:latin typeface="Cambria" panose="02040503050406030204" pitchFamily="18" charset="0"/>
                <a:ea typeface="Cambria" panose="02040503050406030204" pitchFamily="18" charset="0"/>
              </a:rPr>
            </a:br>
            <a:r>
              <a:rPr lang="fr-FR" sz="1300" i="1" dirty="0">
                <a:latin typeface="Cambria" panose="02040503050406030204" pitchFamily="18" charset="0"/>
                <a:ea typeface="Cambria" panose="02040503050406030204" pitchFamily="18" charset="0"/>
              </a:rPr>
              <a:t> </a:t>
            </a:r>
            <a:r>
              <a:rPr lang="fr-FR" sz="1300" b="1" i="1" dirty="0">
                <a:latin typeface="Cambria" panose="02040503050406030204" pitchFamily="18" charset="0"/>
                <a:ea typeface="Cambria" panose="02040503050406030204" pitchFamily="18" charset="0"/>
              </a:rPr>
              <a:t>Retour le: 31/04/2026 à 17H00</a:t>
            </a:r>
            <a:br>
              <a:rPr lang="fr-FR" sz="1300" b="1" i="1" dirty="0">
                <a:latin typeface="Cambria" panose="02040503050406030204" pitchFamily="18" charset="0"/>
                <a:ea typeface="Cambria" panose="02040503050406030204" pitchFamily="18" charset="0"/>
              </a:rPr>
            </a:br>
            <a:endParaRPr lang="fr-FR" sz="1300" i="1" dirty="0">
              <a:latin typeface="Cambria" panose="02040503050406030204" pitchFamily="18" charset="0"/>
              <a:ea typeface="Cambria" panose="02040503050406030204" pitchFamily="18" charset="0"/>
            </a:endParaRPr>
          </a:p>
          <a:p>
            <a:r>
              <a:rPr lang="fr-FR" sz="1300" i="1" u="sng" dirty="0">
                <a:latin typeface="Cambria" panose="02040503050406030204" pitchFamily="18" charset="0"/>
                <a:ea typeface="Cambria" panose="02040503050406030204" pitchFamily="18" charset="0"/>
              </a:rPr>
              <a:t>Dans commentaire: </a:t>
            </a:r>
            <a:r>
              <a:rPr lang="fr-FR" sz="1300" i="1" dirty="0">
                <a:latin typeface="Cambria" panose="02040503050406030204" pitchFamily="18" charset="0"/>
                <a:ea typeface="Cambria" panose="02040503050406030204" pitchFamily="18" charset="0"/>
              </a:rPr>
              <a:t>indiquer </a:t>
            </a:r>
            <a:r>
              <a:rPr lang="fr-FR" sz="1300" b="1" i="1" dirty="0">
                <a:latin typeface="Cambria" panose="02040503050406030204" pitchFamily="18" charset="0"/>
                <a:ea typeface="Cambria" panose="02040503050406030204" pitchFamily="18" charset="0"/>
              </a:rPr>
              <a:t>« Déplacements itinérants »  </a:t>
            </a:r>
            <a:r>
              <a:rPr lang="fr-FR" sz="1300" i="1" dirty="0">
                <a:latin typeface="Cambria" panose="02040503050406030204" pitchFamily="18" charset="0"/>
                <a:ea typeface="Cambria" panose="02040503050406030204" pitchFamily="18" charset="0"/>
              </a:rPr>
              <a:t>ou </a:t>
            </a:r>
            <a:r>
              <a:rPr lang="fr-FR" sz="1300" b="1" i="1" dirty="0">
                <a:latin typeface="Cambria" panose="02040503050406030204" pitchFamily="18" charset="0"/>
                <a:ea typeface="Cambria" panose="02040503050406030204" pitchFamily="18" charset="0"/>
              </a:rPr>
              <a:t> « Service partagé »</a:t>
            </a:r>
          </a:p>
          <a:p>
            <a:r>
              <a:rPr lang="fr-FR" sz="1400" dirty="0">
                <a:latin typeface="Cambria" panose="02040503050406030204" pitchFamily="18" charset="0"/>
                <a:ea typeface="Cambria" panose="02040503050406030204" pitchFamily="18" charset="0"/>
              </a:rPr>
              <a:t>Les alertes rédigées en jaune ne sont pas bloquantes mais peuvent entrainer une suite à donner .</a:t>
            </a:r>
            <a:endParaRPr lang="fr-FR" sz="1400" b="1" i="1" dirty="0">
              <a:latin typeface="Cambria" panose="02040503050406030204" pitchFamily="18" charset="0"/>
              <a:ea typeface="Cambria" panose="02040503050406030204" pitchFamily="18" charset="0"/>
            </a:endParaRPr>
          </a:p>
          <a:p>
            <a:r>
              <a:rPr lang="fr-FR" sz="1300" i="1" dirty="0">
                <a:solidFill>
                  <a:prstClr val="black"/>
                </a:solidFill>
                <a:latin typeface="Cambria" panose="02040503050406030204" pitchFamily="18" charset="0"/>
                <a:ea typeface="Cambria" panose="02040503050406030204" pitchFamily="18" charset="0"/>
              </a:rPr>
              <a:t>Cliquer sur </a:t>
            </a:r>
            <a:r>
              <a:rPr lang="fr-FR" sz="1300" b="1" i="1" dirty="0">
                <a:solidFill>
                  <a:prstClr val="black"/>
                </a:solidFill>
                <a:latin typeface="Cambria" panose="02040503050406030204" pitchFamily="18" charset="0"/>
                <a:ea typeface="Cambria" panose="02040503050406030204" pitchFamily="18" charset="0"/>
              </a:rPr>
              <a:t>« Enregistrer »</a:t>
            </a:r>
          </a:p>
          <a:p>
            <a:r>
              <a:rPr lang="fr-FR" sz="1300" i="1" dirty="0">
                <a:solidFill>
                  <a:prstClr val="black"/>
                </a:solidFill>
                <a:latin typeface="Cambria" panose="02040503050406030204" pitchFamily="18" charset="0"/>
                <a:ea typeface="Cambria" panose="02040503050406030204" pitchFamily="18" charset="0"/>
              </a:rPr>
              <a:t>L’onglet général est complet</a:t>
            </a:r>
          </a:p>
          <a:p>
            <a:r>
              <a:rPr lang="fr-FR" sz="1300" i="1" dirty="0">
                <a:solidFill>
                  <a:prstClr val="black"/>
                </a:solidFill>
                <a:latin typeface="Cambria" panose="02040503050406030204" pitchFamily="18" charset="0"/>
                <a:ea typeface="Cambria" panose="02040503050406030204" pitchFamily="18" charset="0"/>
              </a:rPr>
              <a:t>Vous allez maintenant renseigner l’onglet Indemnités kilométriques</a:t>
            </a:r>
            <a:endParaRPr lang="fr-FR" sz="1300" dirty="0">
              <a:latin typeface="Cambria" panose="02040503050406030204" pitchFamily="18" charset="0"/>
              <a:ea typeface="Cambria" panose="02040503050406030204" pitchFamily="18" charset="0"/>
            </a:endParaRPr>
          </a:p>
        </p:txBody>
      </p:sp>
      <p:sp>
        <p:nvSpPr>
          <p:cNvPr id="4" name="Espace réservé du numéro de diapositive 3">
            <a:extLst>
              <a:ext uri="{FF2B5EF4-FFF2-40B4-BE49-F238E27FC236}">
                <a16:creationId xmlns:a16="http://schemas.microsoft.com/office/drawing/2014/main" id="{A0F4EB70-2859-4DB6-ADBB-C4F62F1B3432}"/>
              </a:ext>
            </a:extLst>
          </p:cNvPr>
          <p:cNvSpPr>
            <a:spLocks noGrp="1"/>
          </p:cNvSpPr>
          <p:nvPr>
            <p:ph type="sldNum" sz="quarter" idx="12"/>
          </p:nvPr>
        </p:nvSpPr>
        <p:spPr/>
        <p:txBody>
          <a:bodyPr/>
          <a:lstStyle/>
          <a:p>
            <a:fld id="{334A195C-1B5D-4407-B974-A1242F659D90}" type="slidenum">
              <a:rPr lang="fr-FR" smtClean="0"/>
              <a:pPr/>
              <a:t>11</a:t>
            </a:fld>
            <a:endParaRPr lang="fr-FR"/>
          </a:p>
        </p:txBody>
      </p:sp>
      <p:pic>
        <p:nvPicPr>
          <p:cNvPr id="6" name="Image 5">
            <a:extLst>
              <a:ext uri="{FF2B5EF4-FFF2-40B4-BE49-F238E27FC236}">
                <a16:creationId xmlns:a16="http://schemas.microsoft.com/office/drawing/2014/main" id="{8FB52412-ACAB-4E06-BB1A-48F6E42F4D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20"/>
            <a:ext cx="1219370" cy="819492"/>
          </a:xfrm>
          <a:prstGeom prst="rect">
            <a:avLst/>
          </a:prstGeom>
        </p:spPr>
      </p:pic>
    </p:spTree>
    <p:extLst>
      <p:ext uri="{BB962C8B-B14F-4D97-AF65-F5344CB8AC3E}">
        <p14:creationId xmlns:p14="http://schemas.microsoft.com/office/powerpoint/2010/main" val="919467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FC861F-CA37-4816-8933-4B9281E54275}"/>
              </a:ext>
            </a:extLst>
          </p:cNvPr>
          <p:cNvSpPr>
            <a:spLocks noGrp="1"/>
          </p:cNvSpPr>
          <p:nvPr>
            <p:ph type="title"/>
          </p:nvPr>
        </p:nvSpPr>
        <p:spPr/>
        <p:txBody>
          <a:bodyPr>
            <a:normAutofit fontScale="90000"/>
          </a:bodyPr>
          <a:lstStyle/>
          <a:p>
            <a:br>
              <a:rPr lang="fr-FR" sz="2200" b="1" dirty="0">
                <a:latin typeface="Cambria" panose="02040503050406030204" pitchFamily="18" charset="0"/>
              </a:rPr>
            </a:br>
            <a:br>
              <a:rPr lang="fr-FR" sz="2200" b="1" dirty="0">
                <a:latin typeface="Cambria" panose="02040503050406030204" pitchFamily="18" charset="0"/>
              </a:rPr>
            </a:br>
            <a:r>
              <a:rPr lang="fr-FR" sz="2200" b="1" dirty="0">
                <a:latin typeface="Cambria" panose="02040503050406030204" pitchFamily="18" charset="0"/>
              </a:rPr>
              <a:t>CRÉER UN OMI MENSUEL-ONGLET INDEMNITE KILOMETRIQUE </a:t>
            </a:r>
            <a:br>
              <a:rPr lang="fr-FR" sz="2200" b="1" dirty="0">
                <a:latin typeface="Cambria" panose="02040503050406030204" pitchFamily="18" charset="0"/>
              </a:rPr>
            </a:br>
            <a:r>
              <a:rPr lang="fr-FR" sz="2200" b="1" dirty="0">
                <a:latin typeface="Cambria" panose="02040503050406030204" pitchFamily="18" charset="0"/>
              </a:rPr>
              <a:t>Personnels itinérants, en service partagés et OM ponctuel</a:t>
            </a:r>
            <a:br>
              <a:rPr lang="fr-FR" dirty="0">
                <a:latin typeface="Cambria" panose="02040503050406030204" pitchFamily="18" charset="0"/>
              </a:rPr>
            </a:br>
            <a:endParaRPr lang="fr-FR" dirty="0"/>
          </a:p>
        </p:txBody>
      </p:sp>
      <p:sp>
        <p:nvSpPr>
          <p:cNvPr id="3" name="Espace réservé du contenu 2">
            <a:extLst>
              <a:ext uri="{FF2B5EF4-FFF2-40B4-BE49-F238E27FC236}">
                <a16:creationId xmlns:a16="http://schemas.microsoft.com/office/drawing/2014/main" id="{CBC5FFB4-BD43-406B-BE8F-DFD2DA1D2072}"/>
              </a:ext>
            </a:extLst>
          </p:cNvPr>
          <p:cNvSpPr>
            <a:spLocks noGrp="1"/>
          </p:cNvSpPr>
          <p:nvPr>
            <p:ph idx="1"/>
          </p:nvPr>
        </p:nvSpPr>
        <p:spPr/>
        <p:txBody>
          <a:bodyPr>
            <a:normAutofit/>
          </a:bodyPr>
          <a:lstStyle/>
          <a:p>
            <a:pPr>
              <a:buFont typeface="Wingdings" panose="05000000000000000000" pitchFamily="2" charset="2"/>
              <a:buChar char="Ø"/>
            </a:pPr>
            <a:r>
              <a:rPr lang="fr-FR" sz="1200" dirty="0">
                <a:effectLst>
                  <a:outerShdw blurRad="38100" dist="38100" dir="2700000" algn="tl">
                    <a:srgbClr val="000000">
                      <a:alpha val="43137"/>
                    </a:srgbClr>
                  </a:outerShdw>
                </a:effectLst>
                <a:latin typeface="Cambria" panose="02040503050406030204" pitchFamily="18" charset="0"/>
              </a:rPr>
              <a:t>Ouverture du masque </a:t>
            </a:r>
            <a:r>
              <a:rPr lang="fr-FR" sz="1200" b="1" dirty="0">
                <a:effectLst>
                  <a:outerShdw blurRad="38100" dist="38100" dir="2700000" algn="tl">
                    <a:srgbClr val="000000">
                      <a:alpha val="43137"/>
                    </a:srgbClr>
                  </a:outerShdw>
                </a:effectLst>
                <a:latin typeface="Cambria" panose="02040503050406030204" pitchFamily="18" charset="0"/>
              </a:rPr>
              <a:t>« Ordre de mission »</a:t>
            </a:r>
          </a:p>
          <a:p>
            <a:pPr>
              <a:buFont typeface="Wingdings" panose="05000000000000000000" pitchFamily="2" charset="2"/>
              <a:buChar char="Ø"/>
            </a:pPr>
            <a:r>
              <a:rPr lang="fr-FR" sz="1200" b="1" dirty="0">
                <a:effectLst>
                  <a:outerShdw blurRad="38100" dist="38100" dir="2700000" algn="tl">
                    <a:srgbClr val="000000">
                      <a:alpha val="43137"/>
                    </a:srgbClr>
                  </a:outerShdw>
                </a:effectLst>
                <a:latin typeface="Cambria" panose="02040503050406030204" pitchFamily="18" charset="0"/>
              </a:rPr>
              <a:t>Onglet Indemnités kilométriques</a:t>
            </a:r>
          </a:p>
          <a:p>
            <a:endParaRPr lang="fr-FR" sz="1400" i="1" dirty="0">
              <a:solidFill>
                <a:prstClr val="black"/>
              </a:solidFill>
              <a:latin typeface="Cambria" panose="02040503050406030204" pitchFamily="18" charset="0"/>
              <a:ea typeface="Cambria" panose="02040503050406030204" pitchFamily="18" charset="0"/>
            </a:endParaRPr>
          </a:p>
          <a:p>
            <a:r>
              <a:rPr lang="fr-FR" sz="1400" i="1" dirty="0">
                <a:solidFill>
                  <a:prstClr val="black"/>
                </a:solidFill>
                <a:latin typeface="Cambria" panose="02040503050406030204" pitchFamily="18" charset="0"/>
                <a:ea typeface="Cambria" panose="02040503050406030204" pitchFamily="18" charset="0"/>
              </a:rPr>
              <a:t>Cliquer sur </a:t>
            </a:r>
            <a:r>
              <a:rPr lang="fr-FR" sz="1400" b="1" i="1" dirty="0">
                <a:solidFill>
                  <a:prstClr val="black"/>
                </a:solidFill>
                <a:latin typeface="Cambria" panose="02040503050406030204" pitchFamily="18" charset="0"/>
                <a:ea typeface="Cambria" panose="02040503050406030204" pitchFamily="18" charset="0"/>
              </a:rPr>
              <a:t> l’onglet « Indemnités kilométriques »</a:t>
            </a:r>
          </a:p>
          <a:p>
            <a:r>
              <a:rPr lang="fr-FR" sz="1400" i="1" dirty="0">
                <a:solidFill>
                  <a:prstClr val="black"/>
                </a:solidFill>
                <a:latin typeface="Cambria" panose="02040503050406030204" pitchFamily="18" charset="0"/>
                <a:ea typeface="Cambria" panose="02040503050406030204" pitchFamily="18" charset="0"/>
              </a:rPr>
              <a:t>Cliquer sur </a:t>
            </a:r>
            <a:r>
              <a:rPr lang="fr-FR" sz="1400" b="1" i="1" dirty="0">
                <a:solidFill>
                  <a:prstClr val="black"/>
                </a:solidFill>
                <a:latin typeface="Cambria" panose="02040503050406030204" pitchFamily="18" charset="0"/>
                <a:ea typeface="Cambria" panose="02040503050406030204" pitchFamily="18" charset="0"/>
              </a:rPr>
              <a:t> « </a:t>
            </a:r>
            <a:r>
              <a:rPr lang="fr-FR" sz="1400" i="1" dirty="0">
                <a:solidFill>
                  <a:prstClr val="black"/>
                </a:solidFill>
                <a:latin typeface="Cambria" panose="02040503050406030204" pitchFamily="18" charset="0"/>
                <a:ea typeface="Cambria" panose="02040503050406030204" pitchFamily="18" charset="0"/>
              </a:rPr>
              <a:t>sur </a:t>
            </a:r>
            <a:r>
              <a:rPr lang="fr-FR" sz="1400" b="1" i="1" dirty="0">
                <a:solidFill>
                  <a:prstClr val="black"/>
                </a:solidFill>
                <a:latin typeface="Cambria" panose="02040503050406030204" pitchFamily="18" charset="0"/>
                <a:ea typeface="Cambria" panose="02040503050406030204" pitchFamily="18" charset="0"/>
              </a:rPr>
              <a:t> </a:t>
            </a:r>
            <a:r>
              <a:rPr lang="fr-FR" sz="1400" b="1" i="1" dirty="0">
                <a:solidFill>
                  <a:schemeClr val="tx1"/>
                </a:solidFill>
                <a:latin typeface="Cambria" panose="02040503050406030204" pitchFamily="18" charset="0"/>
                <a:ea typeface="Cambria" panose="02040503050406030204" pitchFamily="18" charset="0"/>
              </a:rPr>
              <a:t>« + Créer»</a:t>
            </a:r>
          </a:p>
          <a:p>
            <a:r>
              <a:rPr lang="fr-FR" sz="1400"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Les distances parcourues se calculent </a:t>
            </a:r>
            <a:r>
              <a:rPr lang="fr-FR" sz="1400" u="sng" dirty="0" err="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gâce</a:t>
            </a:r>
            <a:r>
              <a:rPr lang="fr-FR" sz="1400"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au logiciel MAPPY:</a:t>
            </a:r>
          </a:p>
          <a:p>
            <a:r>
              <a:rPr lang="fr-FR" sz="1400" i="1" dirty="0">
                <a:solidFill>
                  <a:prstClr val="black"/>
                </a:solidFill>
                <a:latin typeface="Cambria" panose="02040503050406030204" pitchFamily="18" charset="0"/>
                <a:ea typeface="Cambria" panose="02040503050406030204" pitchFamily="18" charset="0"/>
              </a:rPr>
              <a:t>Cliquer sur </a:t>
            </a:r>
            <a:r>
              <a:rPr lang="fr-FR" sz="1400" b="1" i="1" dirty="0">
                <a:solidFill>
                  <a:prstClr val="black"/>
                </a:solidFill>
                <a:latin typeface="Cambria" panose="02040503050406030204" pitchFamily="18" charset="0"/>
                <a:ea typeface="Cambria" panose="02040503050406030204" pitchFamily="18" charset="0"/>
              </a:rPr>
              <a:t> «Lien vers un distancier »  =   </a:t>
            </a:r>
            <a:r>
              <a:rPr lang="fr-FR" sz="1400" i="1" dirty="0">
                <a:solidFill>
                  <a:prstClr val="black"/>
                </a:solidFill>
                <a:latin typeface="Cambria" panose="02040503050406030204" pitchFamily="18" charset="0"/>
                <a:ea typeface="Cambria" panose="02040503050406030204" pitchFamily="18" charset="0"/>
              </a:rPr>
              <a:t>Lien  vers le site </a:t>
            </a:r>
            <a:r>
              <a:rPr lang="fr-FR" sz="1400" b="1" i="1" dirty="0">
                <a:solidFill>
                  <a:prstClr val="black"/>
                </a:solidFill>
                <a:latin typeface="Cambria" panose="02040503050406030204" pitchFamily="18" charset="0"/>
                <a:ea typeface="Cambria" panose="02040503050406030204" pitchFamily="18" charset="0"/>
              </a:rPr>
              <a:t>MAPPY</a:t>
            </a:r>
            <a:endParaRPr lang="fr-FR" sz="1400" dirty="0">
              <a:latin typeface="Cambria" panose="02040503050406030204" pitchFamily="18" charset="0"/>
              <a:ea typeface="Cambria" panose="02040503050406030204" pitchFamily="18" charset="0"/>
            </a:endParaRPr>
          </a:p>
        </p:txBody>
      </p:sp>
      <p:sp>
        <p:nvSpPr>
          <p:cNvPr id="4" name="Espace réservé du numéro de diapositive 3">
            <a:extLst>
              <a:ext uri="{FF2B5EF4-FFF2-40B4-BE49-F238E27FC236}">
                <a16:creationId xmlns:a16="http://schemas.microsoft.com/office/drawing/2014/main" id="{1342B808-D59E-4401-A6AD-3E99E8599981}"/>
              </a:ext>
            </a:extLst>
          </p:cNvPr>
          <p:cNvSpPr>
            <a:spLocks noGrp="1"/>
          </p:cNvSpPr>
          <p:nvPr>
            <p:ph type="sldNum" sz="quarter" idx="12"/>
          </p:nvPr>
        </p:nvSpPr>
        <p:spPr/>
        <p:txBody>
          <a:bodyPr/>
          <a:lstStyle/>
          <a:p>
            <a:fld id="{334A195C-1B5D-4407-B974-A1242F659D90}" type="slidenum">
              <a:rPr lang="fr-FR" smtClean="0"/>
              <a:pPr/>
              <a:t>12</a:t>
            </a:fld>
            <a:endParaRPr lang="fr-FR"/>
          </a:p>
        </p:txBody>
      </p:sp>
      <p:pic>
        <p:nvPicPr>
          <p:cNvPr id="6" name="Image 5">
            <a:extLst>
              <a:ext uri="{FF2B5EF4-FFF2-40B4-BE49-F238E27FC236}">
                <a16:creationId xmlns:a16="http://schemas.microsoft.com/office/drawing/2014/main" id="{94915081-16CE-40E0-91DD-6397FB7DD2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452"/>
            <a:ext cx="1219370" cy="846483"/>
          </a:xfrm>
          <a:prstGeom prst="rect">
            <a:avLst/>
          </a:prstGeom>
        </p:spPr>
      </p:pic>
    </p:spTree>
    <p:extLst>
      <p:ext uri="{BB962C8B-B14F-4D97-AF65-F5344CB8AC3E}">
        <p14:creationId xmlns:p14="http://schemas.microsoft.com/office/powerpoint/2010/main" val="148810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55576" y="6093296"/>
            <a:ext cx="7416824" cy="307777"/>
          </a:xfrm>
          <a:prstGeom prst="rect">
            <a:avLst/>
          </a:prstGeom>
          <a:noFill/>
        </p:spPr>
        <p:txBody>
          <a:bodyPr wrap="square" rtlCol="0">
            <a:spAutoFit/>
          </a:bodyPr>
          <a:lstStyle/>
          <a:p>
            <a:pPr algn="r"/>
            <a:r>
              <a:rPr lang="fr-FR" sz="1000" dirty="0">
                <a:latin typeface="Cambria" panose="02040503050406030204" pitchFamily="18" charset="0"/>
              </a:rPr>
              <a:t>BUREAU DES AFFAIRES TRANSVERSALES </a:t>
            </a:r>
            <a:r>
              <a:rPr lang="fr-FR" sz="1400" dirty="0">
                <a:latin typeface="Cambria" panose="02040503050406030204" pitchFamily="18" charset="0"/>
              </a:rPr>
              <a:t>– </a:t>
            </a:r>
            <a:r>
              <a:rPr lang="fr-FR" sz="900" dirty="0">
                <a:latin typeface="Cambria" panose="02040503050406030204" pitchFamily="18" charset="0"/>
              </a:rPr>
              <a:t>Frais de déplacements </a:t>
            </a:r>
          </a:p>
        </p:txBody>
      </p:sp>
      <p:sp>
        <p:nvSpPr>
          <p:cNvPr id="6" name="ZoneTexte 5"/>
          <p:cNvSpPr txBox="1"/>
          <p:nvPr/>
        </p:nvSpPr>
        <p:spPr>
          <a:xfrm>
            <a:off x="1774844" y="751279"/>
            <a:ext cx="6134677" cy="1498283"/>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b="1" dirty="0">
                <a:latin typeface="Cambria" panose="02040503050406030204" pitchFamily="18" charset="0"/>
              </a:rPr>
              <a:t>CRÉER UN OMI MENSUEL-ONGLET INDEMNITE KILOMETRIQUE </a:t>
            </a:r>
            <a:br>
              <a:rPr lang="fr-FR" sz="1600" b="1" dirty="0">
                <a:latin typeface="Cambria" panose="02040503050406030204" pitchFamily="18" charset="0"/>
              </a:rPr>
            </a:br>
            <a:r>
              <a:rPr lang="fr-FR" sz="1600" b="1" dirty="0">
                <a:latin typeface="Cambria" panose="02040503050406030204" pitchFamily="18" charset="0"/>
              </a:rPr>
              <a:t>Personnels itinérants, en service partagés et OM ponctuel</a:t>
            </a:r>
            <a:br>
              <a:rPr lang="fr-FR" sz="1600" dirty="0">
                <a:latin typeface="Cambria" panose="02040503050406030204" pitchFamily="18" charset="0"/>
              </a:rPr>
            </a:br>
            <a:br>
              <a:rPr lang="fr-FR" dirty="0">
                <a:latin typeface="Cambria" panose="02040503050406030204" pitchFamily="18" charset="0"/>
              </a:rPr>
            </a:br>
            <a:endParaRPr lang="fr-FR" sz="1600" i="1" dirty="0">
              <a:latin typeface="Cambria" panose="02040503050406030204" pitchFamily="18" charset="0"/>
            </a:endParaRPr>
          </a:p>
        </p:txBody>
      </p:sp>
      <p:sp>
        <p:nvSpPr>
          <p:cNvPr id="5" name="ZoneTexte 4"/>
          <p:cNvSpPr txBox="1"/>
          <p:nvPr/>
        </p:nvSpPr>
        <p:spPr>
          <a:xfrm>
            <a:off x="2987824" y="2614235"/>
            <a:ext cx="792088" cy="216024"/>
          </a:xfrm>
          <a:prstGeom prst="rect">
            <a:avLst/>
          </a:prstGeom>
          <a:solidFill>
            <a:schemeClr val="bg1">
              <a:lumMod val="95000"/>
            </a:schemeClr>
          </a:solidFill>
        </p:spPr>
        <p:txBody>
          <a:bodyPr wrap="square" rtlCol="0">
            <a:spAutoFit/>
          </a:bodyPr>
          <a:lstStyle/>
          <a:p>
            <a:endParaRPr lang="fr-FR" dirty="0"/>
          </a:p>
        </p:txBody>
      </p:sp>
      <p:sp>
        <p:nvSpPr>
          <p:cNvPr id="8" name="Rectangle à coins arrondis 7"/>
          <p:cNvSpPr/>
          <p:nvPr/>
        </p:nvSpPr>
        <p:spPr>
          <a:xfrm>
            <a:off x="1833870" y="4960428"/>
            <a:ext cx="1440160" cy="9994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r>
              <a:rPr lang="fr-FR" sz="1100" b="1" dirty="0">
                <a:solidFill>
                  <a:prstClr val="black"/>
                </a:solidFill>
              </a:rPr>
              <a:t>14.</a:t>
            </a:r>
            <a:r>
              <a:rPr lang="fr-FR" sz="1100" dirty="0">
                <a:solidFill>
                  <a:prstClr val="black"/>
                </a:solidFill>
              </a:rPr>
              <a:t> Sélectionner</a:t>
            </a:r>
            <a:r>
              <a:rPr lang="fr-FR" sz="1050" i="1" dirty="0">
                <a:solidFill>
                  <a:prstClr val="black"/>
                </a:solidFill>
              </a:rPr>
              <a:t> </a:t>
            </a:r>
            <a:r>
              <a:rPr lang="fr-FR" sz="1050" b="1" i="1" dirty="0">
                <a:solidFill>
                  <a:prstClr val="black"/>
                </a:solidFill>
              </a:rPr>
              <a:t> «Itinéraire » et renseigner les lieux de départ et d’arrivée</a:t>
            </a:r>
            <a:endParaRPr lang="fr-FR" sz="1050" i="1" dirty="0">
              <a:solidFill>
                <a:prstClr val="black"/>
              </a:solidFill>
            </a:endParaRPr>
          </a:p>
        </p:txBody>
      </p:sp>
      <p:pic>
        <p:nvPicPr>
          <p:cNvPr id="9" name="Image 8"/>
          <p:cNvPicPr>
            <a:picLocks noChangeAspect="1"/>
          </p:cNvPicPr>
          <p:nvPr/>
        </p:nvPicPr>
        <p:blipFill>
          <a:blip r:embed="rId2" cstate="print"/>
          <a:stretch>
            <a:fillRect/>
          </a:stretch>
        </p:blipFill>
        <p:spPr>
          <a:xfrm>
            <a:off x="1182560" y="3103004"/>
            <a:ext cx="2742781" cy="1406116"/>
          </a:xfrm>
          <a:prstGeom prst="rect">
            <a:avLst/>
          </a:prstGeom>
        </p:spPr>
      </p:pic>
      <p:pic>
        <p:nvPicPr>
          <p:cNvPr id="10" name="Image 9"/>
          <p:cNvPicPr>
            <a:picLocks noChangeAspect="1"/>
          </p:cNvPicPr>
          <p:nvPr/>
        </p:nvPicPr>
        <p:blipFill>
          <a:blip r:embed="rId3" cstate="print"/>
          <a:stretch>
            <a:fillRect/>
          </a:stretch>
        </p:blipFill>
        <p:spPr>
          <a:xfrm>
            <a:off x="4155040" y="3103004"/>
            <a:ext cx="3743325" cy="2520242"/>
          </a:xfrm>
          <a:prstGeom prst="rect">
            <a:avLst/>
          </a:prstGeom>
        </p:spPr>
      </p:pic>
      <p:cxnSp>
        <p:nvCxnSpPr>
          <p:cNvPr id="12" name="Connecteur droit avec flèche 11"/>
          <p:cNvCxnSpPr/>
          <p:nvPr/>
        </p:nvCxnSpPr>
        <p:spPr>
          <a:xfrm flipV="1">
            <a:off x="2987824" y="4003066"/>
            <a:ext cx="144016" cy="965834"/>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stCxn id="8" idx="3"/>
          </p:cNvCxnSpPr>
          <p:nvPr/>
        </p:nvCxnSpPr>
        <p:spPr>
          <a:xfrm flipV="1">
            <a:off x="3274030" y="4054026"/>
            <a:ext cx="1419003" cy="1406116"/>
          </a:xfrm>
          <a:prstGeom prst="straightConnector1">
            <a:avLst/>
          </a:prstGeom>
          <a:ln>
            <a:solidFill>
              <a:srgbClr val="0033CC"/>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stCxn id="8" idx="3"/>
          </p:cNvCxnSpPr>
          <p:nvPr/>
        </p:nvCxnSpPr>
        <p:spPr>
          <a:xfrm flipV="1">
            <a:off x="3274030" y="4437112"/>
            <a:ext cx="1419003" cy="1023030"/>
          </a:xfrm>
          <a:prstGeom prst="straightConnector1">
            <a:avLst/>
          </a:prstGeom>
          <a:ln>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à coins arrondis 22"/>
          <p:cNvSpPr/>
          <p:nvPr/>
        </p:nvSpPr>
        <p:spPr>
          <a:xfrm>
            <a:off x="7020272" y="4243692"/>
            <a:ext cx="1285528" cy="111412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r>
              <a:rPr lang="fr-FR" sz="1100" b="1" dirty="0">
                <a:solidFill>
                  <a:prstClr val="black"/>
                </a:solidFill>
              </a:rPr>
              <a:t>15.</a:t>
            </a:r>
            <a:r>
              <a:rPr lang="fr-FR" sz="1100" dirty="0">
                <a:solidFill>
                  <a:prstClr val="black"/>
                </a:solidFill>
              </a:rPr>
              <a:t> </a:t>
            </a:r>
            <a:r>
              <a:rPr lang="fr-FR" sz="1050" i="1" dirty="0">
                <a:solidFill>
                  <a:prstClr val="black"/>
                </a:solidFill>
              </a:rPr>
              <a:t>Cliquer sur </a:t>
            </a:r>
            <a:r>
              <a:rPr lang="fr-FR" sz="1050" b="1" i="1" dirty="0">
                <a:solidFill>
                  <a:prstClr val="black"/>
                </a:solidFill>
              </a:rPr>
              <a:t> Valider  et relever la distance affichée.</a:t>
            </a:r>
            <a:endParaRPr lang="fr-FR" sz="1050" i="1" dirty="0">
              <a:solidFill>
                <a:prstClr val="black"/>
              </a:solidFill>
            </a:endParaRPr>
          </a:p>
        </p:txBody>
      </p:sp>
      <p:cxnSp>
        <p:nvCxnSpPr>
          <p:cNvPr id="25" name="Connecteur droit avec flèche 24"/>
          <p:cNvCxnSpPr/>
          <p:nvPr/>
        </p:nvCxnSpPr>
        <p:spPr>
          <a:xfrm flipH="1">
            <a:off x="6372200" y="4797152"/>
            <a:ext cx="648072" cy="560666"/>
          </a:xfrm>
          <a:prstGeom prst="straightConnector1">
            <a:avLst/>
          </a:prstGeom>
          <a:ln>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968D5455-183E-4D83-B39C-DDC50D71799E}"/>
              </a:ext>
            </a:extLst>
          </p:cNvPr>
          <p:cNvSpPr>
            <a:spLocks noGrp="1"/>
          </p:cNvSpPr>
          <p:nvPr>
            <p:ph type="sldNum" sz="quarter" idx="12"/>
          </p:nvPr>
        </p:nvSpPr>
        <p:spPr/>
        <p:txBody>
          <a:bodyPr/>
          <a:lstStyle/>
          <a:p>
            <a:fld id="{334A195C-1B5D-4407-B974-A1242F659D90}" type="slidenum">
              <a:rPr lang="fr-FR" smtClean="0"/>
              <a:pPr/>
              <a:t>13</a:t>
            </a:fld>
            <a:endParaRPr lang="fr-FR"/>
          </a:p>
        </p:txBody>
      </p:sp>
      <p:pic>
        <p:nvPicPr>
          <p:cNvPr id="7" name="Image 6">
            <a:extLst>
              <a:ext uri="{FF2B5EF4-FFF2-40B4-BE49-F238E27FC236}">
                <a16:creationId xmlns:a16="http://schemas.microsoft.com/office/drawing/2014/main" id="{8FB21581-89CC-41B8-845F-15E49DE71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76" y="0"/>
            <a:ext cx="1219370" cy="908720"/>
          </a:xfrm>
          <a:prstGeom prst="rect">
            <a:avLst/>
          </a:prstGeom>
        </p:spPr>
      </p:pic>
    </p:spTree>
    <p:extLst>
      <p:ext uri="{BB962C8B-B14F-4D97-AF65-F5344CB8AC3E}">
        <p14:creationId xmlns:p14="http://schemas.microsoft.com/office/powerpoint/2010/main" val="3238401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55576" y="6093296"/>
            <a:ext cx="7416824" cy="307777"/>
          </a:xfrm>
          <a:prstGeom prst="rect">
            <a:avLst/>
          </a:prstGeom>
          <a:noFill/>
        </p:spPr>
        <p:txBody>
          <a:bodyPr wrap="square" rtlCol="0">
            <a:spAutoFit/>
          </a:bodyPr>
          <a:lstStyle/>
          <a:p>
            <a:pPr algn="r"/>
            <a:r>
              <a:rPr lang="fr-FR" sz="1000" dirty="0">
                <a:latin typeface="Cambria" panose="02040503050406030204" pitchFamily="18" charset="0"/>
              </a:rPr>
              <a:t>BUREAU DES AFFAIRES TRANSVERSALES </a:t>
            </a:r>
            <a:r>
              <a:rPr lang="fr-FR" sz="1400" dirty="0">
                <a:latin typeface="Cambria" panose="02040503050406030204" pitchFamily="18" charset="0"/>
              </a:rPr>
              <a:t>– </a:t>
            </a:r>
            <a:r>
              <a:rPr lang="fr-FR" sz="900" dirty="0">
                <a:latin typeface="Cambria" panose="02040503050406030204" pitchFamily="18" charset="0"/>
              </a:rPr>
              <a:t>Frais de déplacements </a:t>
            </a:r>
          </a:p>
        </p:txBody>
      </p:sp>
      <p:sp>
        <p:nvSpPr>
          <p:cNvPr id="6" name="ZoneTexte 5"/>
          <p:cNvSpPr txBox="1"/>
          <p:nvPr/>
        </p:nvSpPr>
        <p:spPr>
          <a:xfrm>
            <a:off x="1774843" y="764704"/>
            <a:ext cx="6134677" cy="646986"/>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b="1" dirty="0">
                <a:latin typeface="Cambria" panose="02040503050406030204" pitchFamily="18" charset="0"/>
              </a:rPr>
              <a:t>CRÉER UN OMI MENSUEL-ONGLET INDEMNITE KILOMETRIQUE </a:t>
            </a:r>
            <a:br>
              <a:rPr lang="fr-FR" sz="1600" b="1" dirty="0">
                <a:latin typeface="Cambria" panose="02040503050406030204" pitchFamily="18" charset="0"/>
              </a:rPr>
            </a:br>
            <a:r>
              <a:rPr lang="fr-FR" sz="1600" b="1" dirty="0">
                <a:latin typeface="Cambria" panose="02040503050406030204" pitchFamily="18" charset="0"/>
              </a:rPr>
              <a:t>Personnels itinérants, en service partagés et OM ponctuel</a:t>
            </a:r>
            <a:endParaRPr lang="fr-FR" sz="1600" i="1" dirty="0">
              <a:latin typeface="Cambria" panose="02040503050406030204" pitchFamily="18" charset="0"/>
            </a:endParaRPr>
          </a:p>
        </p:txBody>
      </p:sp>
      <p:pic>
        <p:nvPicPr>
          <p:cNvPr id="29" name="Image 28"/>
          <p:cNvPicPr/>
          <p:nvPr/>
        </p:nvPicPr>
        <p:blipFill>
          <a:blip r:embed="rId2" cstate="print">
            <a:extLst>
              <a:ext uri="{28A0092B-C50C-407E-A947-70E740481C1C}">
                <a14:useLocalDpi xmlns:a14="http://schemas.microsoft.com/office/drawing/2010/main" val="0"/>
              </a:ext>
            </a:extLst>
          </a:blip>
          <a:stretch>
            <a:fillRect/>
          </a:stretch>
        </p:blipFill>
        <p:spPr bwMode="auto">
          <a:xfrm>
            <a:off x="755576" y="548680"/>
            <a:ext cx="792088" cy="1152128"/>
          </a:xfrm>
          <a:prstGeom prst="rect">
            <a:avLst/>
          </a:prstGeom>
          <a:noFill/>
          <a:ln>
            <a:noFill/>
          </a:ln>
        </p:spPr>
      </p:pic>
      <p:sp>
        <p:nvSpPr>
          <p:cNvPr id="5" name="ZoneTexte 4"/>
          <p:cNvSpPr txBox="1"/>
          <p:nvPr/>
        </p:nvSpPr>
        <p:spPr>
          <a:xfrm>
            <a:off x="2987824" y="2614235"/>
            <a:ext cx="792088" cy="216024"/>
          </a:xfrm>
          <a:prstGeom prst="rect">
            <a:avLst/>
          </a:prstGeom>
          <a:solidFill>
            <a:schemeClr val="bg1">
              <a:lumMod val="95000"/>
            </a:schemeClr>
          </a:solidFill>
        </p:spPr>
        <p:txBody>
          <a:bodyPr wrap="square" rtlCol="0">
            <a:spAutoFit/>
          </a:bodyPr>
          <a:lstStyle/>
          <a:p>
            <a:endParaRPr lang="fr-FR" dirty="0"/>
          </a:p>
        </p:txBody>
      </p:sp>
      <p:sp>
        <p:nvSpPr>
          <p:cNvPr id="11" name="Rectangle 10">
            <a:extLst>
              <a:ext uri="{FF2B5EF4-FFF2-40B4-BE49-F238E27FC236}">
                <a16:creationId xmlns:a16="http://schemas.microsoft.com/office/drawing/2014/main" id="{C9E2C17A-873D-478B-B788-3E0DF893DF8F}"/>
              </a:ext>
            </a:extLst>
          </p:cNvPr>
          <p:cNvSpPr/>
          <p:nvPr/>
        </p:nvSpPr>
        <p:spPr>
          <a:xfrm>
            <a:off x="611560" y="1700809"/>
            <a:ext cx="7632848" cy="4893647"/>
          </a:xfrm>
          <a:prstGeom prst="rect">
            <a:avLst/>
          </a:prstGeom>
        </p:spPr>
        <p:txBody>
          <a:bodyPr wrap="square">
            <a:spAutoFit/>
          </a:bodyPr>
          <a:lstStyle/>
          <a:p>
            <a:pPr marL="285750" indent="-285750">
              <a:buFont typeface="Wingdings" panose="05000000000000000000" pitchFamily="2" charset="2"/>
              <a:buChar char="Ø"/>
            </a:pPr>
            <a:r>
              <a:rPr lang="fr-FR" sz="1200" dirty="0">
                <a:effectLst>
                  <a:outerShdw blurRad="38100" dist="38100" dir="2700000" algn="tl">
                    <a:srgbClr val="000000">
                      <a:alpha val="43137"/>
                    </a:srgbClr>
                  </a:outerShdw>
                </a:effectLst>
                <a:latin typeface="Cambria" panose="02040503050406030204" pitchFamily="18" charset="0"/>
              </a:rPr>
              <a:t>Ouverture du masque </a:t>
            </a:r>
            <a:r>
              <a:rPr lang="fr-FR" sz="1200" b="1" dirty="0">
                <a:effectLst>
                  <a:outerShdw blurRad="38100" dist="38100" dir="2700000" algn="tl">
                    <a:srgbClr val="000000">
                      <a:alpha val="43137"/>
                    </a:srgbClr>
                  </a:outerShdw>
                </a:effectLst>
                <a:latin typeface="Cambria" panose="02040503050406030204" pitchFamily="18" charset="0"/>
              </a:rPr>
              <a:t>« Ordre de mission »</a:t>
            </a:r>
          </a:p>
          <a:p>
            <a:pPr marL="285750" indent="-285750">
              <a:buFont typeface="Wingdings" panose="05000000000000000000" pitchFamily="2" charset="2"/>
              <a:buChar char="Ø"/>
            </a:pPr>
            <a:r>
              <a:rPr lang="fr-FR" sz="1200" b="1" dirty="0">
                <a:effectLst>
                  <a:outerShdw blurRad="38100" dist="38100" dir="2700000" algn="tl">
                    <a:srgbClr val="000000">
                      <a:alpha val="43137"/>
                    </a:srgbClr>
                  </a:outerShdw>
                </a:effectLst>
                <a:latin typeface="Cambria" panose="02040503050406030204" pitchFamily="18" charset="0"/>
              </a:rPr>
              <a:t> Onglet Indemnités kilométriques</a:t>
            </a:r>
          </a:p>
          <a:p>
            <a:endParaRPr lang="fr-FR" u="sng" dirty="0">
              <a:effectLst>
                <a:outerShdw blurRad="38100" dist="38100" dir="2700000" algn="tl">
                  <a:srgbClr val="000000">
                    <a:alpha val="43137"/>
                  </a:srgbClr>
                </a:outerShdw>
              </a:effectLst>
              <a:latin typeface="Cambria" panose="02040503050406030204" pitchFamily="18" charset="0"/>
            </a:endParaRPr>
          </a:p>
          <a:p>
            <a:r>
              <a:rPr lang="fr-FR" u="sng" dirty="0">
                <a:effectLst>
                  <a:outerShdw blurRad="38100" dist="38100" dir="2700000" algn="tl">
                    <a:srgbClr val="000000">
                      <a:alpha val="43137"/>
                    </a:srgbClr>
                  </a:outerShdw>
                </a:effectLst>
                <a:latin typeface="Cambria" panose="02040503050406030204" pitchFamily="18" charset="0"/>
              </a:rPr>
              <a:t>Saisie des trajets:</a:t>
            </a:r>
            <a:r>
              <a:rPr lang="fr-FR" b="1" i="1" dirty="0"/>
              <a:t> .</a:t>
            </a:r>
          </a:p>
          <a:p>
            <a:r>
              <a:rPr lang="fr-FR" i="1" dirty="0"/>
              <a:t> </a:t>
            </a:r>
            <a:r>
              <a:rPr lang="fr-FR" sz="1200" i="1" dirty="0">
                <a:latin typeface="Cambria" panose="02040503050406030204" pitchFamily="18" charset="0"/>
                <a:ea typeface="Cambria" panose="02040503050406030204" pitchFamily="18" charset="0"/>
              </a:rPr>
              <a:t>Renseigner les zones comme indiqué dans l’exemple ci-après:</a:t>
            </a:r>
          </a:p>
          <a:p>
            <a:endParaRPr lang="fr-FR" sz="1200" i="1" dirty="0">
              <a:latin typeface="Cambria" panose="02040503050406030204" pitchFamily="18" charset="0"/>
              <a:ea typeface="Cambria" panose="02040503050406030204" pitchFamily="18" charset="0"/>
            </a:endParaRPr>
          </a:p>
          <a:p>
            <a:pPr marL="342900" indent="-342900">
              <a:buBlip>
                <a:blip r:embed="rId3"/>
              </a:buBlip>
            </a:pPr>
            <a:endParaRPr lang="fr-FR" sz="2400" i="1" dirty="0"/>
          </a:p>
          <a:p>
            <a:endParaRPr lang="fr-FR" i="1" dirty="0"/>
          </a:p>
          <a:p>
            <a:endParaRPr lang="fr-FR" i="1" dirty="0"/>
          </a:p>
          <a:p>
            <a:endParaRPr lang="fr-FR" i="1" dirty="0"/>
          </a:p>
          <a:p>
            <a:endParaRPr lang="fr-FR" i="1" dirty="0"/>
          </a:p>
          <a:p>
            <a:endParaRPr lang="fr-FR" i="1" dirty="0"/>
          </a:p>
          <a:p>
            <a:endParaRPr lang="fr-FR" u="sng" dirty="0">
              <a:effectLst>
                <a:outerShdw blurRad="38100" dist="38100" dir="2700000" algn="tl">
                  <a:srgbClr val="000000">
                    <a:alpha val="43137"/>
                  </a:srgbClr>
                </a:outerShdw>
              </a:effectLst>
              <a:latin typeface="Cambria" panose="02040503050406030204" pitchFamily="18" charset="0"/>
            </a:endParaRPr>
          </a:p>
          <a:p>
            <a:endParaRPr lang="fr-FR" dirty="0"/>
          </a:p>
          <a:p>
            <a:pPr marL="285750" indent="-285750">
              <a:buFont typeface="Wingdings" panose="05000000000000000000" pitchFamily="2" charset="2"/>
              <a:buChar char="q"/>
            </a:pPr>
            <a:r>
              <a:rPr lang="fr-FR" dirty="0"/>
              <a:t>NB: Ne pas oublier d’indiquer en commentaire les horaires de départ et d’arrivée, afin de motiver le défraiement éventuel du déjeuner.</a:t>
            </a:r>
          </a:p>
          <a:p>
            <a:endParaRPr lang="fr-FR" dirty="0"/>
          </a:p>
          <a:p>
            <a:endParaRPr lang="fr-FR" dirty="0"/>
          </a:p>
        </p:txBody>
      </p:sp>
      <p:sp>
        <p:nvSpPr>
          <p:cNvPr id="34" name="Rectangle 3">
            <a:extLst>
              <a:ext uri="{FF2B5EF4-FFF2-40B4-BE49-F238E27FC236}">
                <a16:creationId xmlns:a16="http://schemas.microsoft.com/office/drawing/2014/main" id="{09CE27E5-6436-4429-BBA9-CA71C867CCA6}"/>
              </a:ext>
            </a:extLst>
          </p:cNvPr>
          <p:cNvSpPr>
            <a:spLocks noChangeArrowheads="1"/>
          </p:cNvSpPr>
          <p:nvPr/>
        </p:nvSpPr>
        <p:spPr bwMode="auto">
          <a:xfrm>
            <a:off x="1173163" y="4043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3" name="Image 2">
            <a:extLst>
              <a:ext uri="{FF2B5EF4-FFF2-40B4-BE49-F238E27FC236}">
                <a16:creationId xmlns:a16="http://schemas.microsoft.com/office/drawing/2014/main" id="{EC459523-FB41-4650-9AFA-70D74F4502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3160778"/>
            <a:ext cx="7992888" cy="2428461"/>
          </a:xfrm>
          <a:prstGeom prst="rect">
            <a:avLst/>
          </a:prstGeom>
        </p:spPr>
      </p:pic>
      <p:sp>
        <p:nvSpPr>
          <p:cNvPr id="7" name="Espace réservé du numéro de diapositive 6">
            <a:extLst>
              <a:ext uri="{FF2B5EF4-FFF2-40B4-BE49-F238E27FC236}">
                <a16:creationId xmlns:a16="http://schemas.microsoft.com/office/drawing/2014/main" id="{5145EEBF-F78C-49B1-8086-FD8652374F37}"/>
              </a:ext>
            </a:extLst>
          </p:cNvPr>
          <p:cNvSpPr>
            <a:spLocks noGrp="1"/>
          </p:cNvSpPr>
          <p:nvPr>
            <p:ph type="sldNum" sz="quarter" idx="12"/>
          </p:nvPr>
        </p:nvSpPr>
        <p:spPr/>
        <p:txBody>
          <a:bodyPr/>
          <a:lstStyle/>
          <a:p>
            <a:fld id="{334A195C-1B5D-4407-B974-A1242F659D90}" type="slidenum">
              <a:rPr lang="fr-FR" smtClean="0"/>
              <a:pPr/>
              <a:t>14</a:t>
            </a:fld>
            <a:endParaRPr lang="fr-FR"/>
          </a:p>
        </p:txBody>
      </p:sp>
    </p:spTree>
    <p:extLst>
      <p:ext uri="{BB962C8B-B14F-4D97-AF65-F5344CB8AC3E}">
        <p14:creationId xmlns:p14="http://schemas.microsoft.com/office/powerpoint/2010/main" val="3794460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C825C1-094A-4DA5-9A3F-ADD3C9D124D4}"/>
              </a:ext>
            </a:extLst>
          </p:cNvPr>
          <p:cNvSpPr>
            <a:spLocks noGrp="1"/>
          </p:cNvSpPr>
          <p:nvPr>
            <p:ph type="title"/>
          </p:nvPr>
        </p:nvSpPr>
        <p:spPr/>
        <p:txBody>
          <a:bodyPr>
            <a:normAutofit/>
          </a:bodyPr>
          <a:lstStyle/>
          <a:p>
            <a:r>
              <a:rPr lang="fr-FR" sz="1800" b="1" dirty="0">
                <a:latin typeface="Cambria" panose="02040503050406030204" pitchFamily="18" charset="0"/>
              </a:rPr>
              <a:t>CRÉER UN OMI MENSUEL</a:t>
            </a:r>
            <a:br>
              <a:rPr lang="fr-FR" sz="1800" b="1" dirty="0">
                <a:latin typeface="Cambria" panose="02040503050406030204" pitchFamily="18" charset="0"/>
              </a:rPr>
            </a:br>
            <a:r>
              <a:rPr lang="fr-FR" sz="1800" b="1" dirty="0">
                <a:latin typeface="Cambria" panose="02040503050406030204" pitchFamily="18" charset="0"/>
              </a:rPr>
              <a:t>Personnels itinérants, en service partagés et OM ponctuel</a:t>
            </a:r>
            <a:endParaRPr lang="fr-FR" sz="1800" dirty="0"/>
          </a:p>
        </p:txBody>
      </p:sp>
      <p:sp>
        <p:nvSpPr>
          <p:cNvPr id="3" name="Espace réservé du contenu 2">
            <a:extLst>
              <a:ext uri="{FF2B5EF4-FFF2-40B4-BE49-F238E27FC236}">
                <a16:creationId xmlns:a16="http://schemas.microsoft.com/office/drawing/2014/main" id="{0C0C31CD-02FA-4DF2-AF34-70EE0D28CE0A}"/>
              </a:ext>
            </a:extLst>
          </p:cNvPr>
          <p:cNvSpPr>
            <a:spLocks noGrp="1"/>
          </p:cNvSpPr>
          <p:nvPr>
            <p:ph idx="1"/>
          </p:nvPr>
        </p:nvSpPr>
        <p:spPr/>
        <p:txBody>
          <a:bodyPr>
            <a:normAutofit fontScale="92500"/>
          </a:bodyPr>
          <a:lstStyle/>
          <a:p>
            <a:pPr>
              <a:buFont typeface="Wingdings" panose="05000000000000000000" pitchFamily="2" charset="2"/>
              <a:buChar char="Ø"/>
            </a:pPr>
            <a:r>
              <a:rPr lang="fr-FR" sz="1400" dirty="0">
                <a:effectLst>
                  <a:outerShdw blurRad="38100" dist="38100" dir="2700000" algn="tl">
                    <a:srgbClr val="000000">
                      <a:alpha val="43137"/>
                    </a:srgbClr>
                  </a:outerShdw>
                </a:effectLst>
                <a:latin typeface="Cambria" panose="02040503050406030204" pitchFamily="18" charset="0"/>
              </a:rPr>
              <a:t>Ouverture du masque </a:t>
            </a:r>
            <a:r>
              <a:rPr lang="fr-FR" sz="1400" b="1" dirty="0">
                <a:effectLst>
                  <a:outerShdw blurRad="38100" dist="38100" dir="2700000" algn="tl">
                    <a:srgbClr val="000000">
                      <a:alpha val="43137"/>
                    </a:srgbClr>
                  </a:outerShdw>
                </a:effectLst>
                <a:latin typeface="Cambria" panose="02040503050406030204" pitchFamily="18" charset="0"/>
              </a:rPr>
              <a:t>« Ordre de mission »</a:t>
            </a:r>
          </a:p>
          <a:p>
            <a:pPr>
              <a:buFont typeface="Wingdings" panose="05000000000000000000" pitchFamily="2" charset="2"/>
              <a:buChar char="Ø"/>
            </a:pPr>
            <a:r>
              <a:rPr lang="fr-FR" sz="1400" b="1" dirty="0">
                <a:effectLst>
                  <a:outerShdw blurRad="38100" dist="38100" dir="2700000" algn="tl">
                    <a:srgbClr val="000000">
                      <a:alpha val="43137"/>
                    </a:srgbClr>
                  </a:outerShdw>
                </a:effectLst>
                <a:latin typeface="Cambria" panose="02040503050406030204" pitchFamily="18" charset="0"/>
              </a:rPr>
              <a:t>Onglet Indemnités kilométriques</a:t>
            </a:r>
            <a:endParaRPr lang="fr-FR" b="1" dirty="0">
              <a:effectLst>
                <a:outerShdw blurRad="38100" dist="38100" dir="2700000" algn="tl">
                  <a:srgbClr val="000000">
                    <a:alpha val="43137"/>
                  </a:srgbClr>
                </a:outerShdw>
              </a:effectLst>
              <a:latin typeface="Cambria" panose="02040503050406030204" pitchFamily="18" charset="0"/>
            </a:endParaRPr>
          </a:p>
          <a:p>
            <a:r>
              <a:rPr lang="fr-FR" sz="1200" i="1" dirty="0">
                <a:solidFill>
                  <a:schemeClr val="tx1"/>
                </a:solidFill>
                <a:latin typeface="Cambria" panose="02040503050406030204" pitchFamily="18" charset="0"/>
                <a:ea typeface="Cambria" panose="02040503050406030204" pitchFamily="18" charset="0"/>
              </a:rPr>
              <a:t>Cliquer sur « + Créer » à droite pour  saisir vos trajets (une fenêtre s’ouvrira)</a:t>
            </a:r>
          </a:p>
          <a:p>
            <a:r>
              <a:rPr lang="fr-FR" sz="1200" i="1" dirty="0">
                <a:solidFill>
                  <a:schemeClr val="tx1"/>
                </a:solidFill>
                <a:latin typeface="Cambria" panose="02040503050406030204" pitchFamily="18" charset="0"/>
                <a:ea typeface="Cambria" panose="02040503050406030204" pitchFamily="18" charset="0"/>
              </a:rPr>
              <a:t>Saisir vos trajets (ensemble des communes d’intervention parcourues sur la journée) puis « Confirmer »</a:t>
            </a:r>
          </a:p>
          <a:p>
            <a:r>
              <a:rPr lang="fr-FR" sz="1200" i="1" dirty="0">
                <a:latin typeface="Cambria" panose="02040503050406030204" pitchFamily="18" charset="0"/>
                <a:ea typeface="Cambria" panose="02040503050406030204" pitchFamily="18" charset="0"/>
              </a:rPr>
              <a:t>Après chaque saisie, cliquer sur </a:t>
            </a:r>
            <a:r>
              <a:rPr lang="fr-FR" sz="1200" b="1" i="1" dirty="0">
                <a:solidFill>
                  <a:schemeClr val="tx1"/>
                </a:solidFill>
                <a:latin typeface="Cambria" panose="02040503050406030204" pitchFamily="18" charset="0"/>
                <a:ea typeface="Cambria" panose="02040503050406030204" pitchFamily="18" charset="0"/>
              </a:rPr>
              <a:t>« +Créer» </a:t>
            </a:r>
            <a:r>
              <a:rPr lang="fr-FR" sz="1200" i="1" dirty="0">
                <a:latin typeface="Cambria" panose="02040503050406030204" pitchFamily="18" charset="0"/>
                <a:ea typeface="Cambria" panose="02040503050406030204" pitchFamily="18" charset="0"/>
              </a:rPr>
              <a:t>pour générer une nouvelle ligne</a:t>
            </a:r>
          </a:p>
          <a:p>
            <a:r>
              <a:rPr lang="fr-FR" sz="1200" i="1" dirty="0">
                <a:latin typeface="Cambria" panose="02040503050406030204" pitchFamily="18" charset="0"/>
                <a:ea typeface="Cambria" panose="02040503050406030204" pitchFamily="18" charset="0"/>
              </a:rPr>
              <a:t>A la fin de la saisie des déplacements du mois*, cliquer sur </a:t>
            </a:r>
            <a:r>
              <a:rPr lang="fr-FR" sz="1200" b="1" i="1" dirty="0">
                <a:latin typeface="Cambria" panose="02040503050406030204" pitchFamily="18" charset="0"/>
                <a:ea typeface="Cambria" panose="02040503050406030204" pitchFamily="18" charset="0"/>
              </a:rPr>
              <a:t>« Enregistrer »</a:t>
            </a:r>
          </a:p>
          <a:p>
            <a:r>
              <a:rPr lang="fr-FR" sz="1200" i="1" dirty="0">
                <a:latin typeface="Cambria" panose="02040503050406030204" pitchFamily="18" charset="0"/>
                <a:ea typeface="Cambria" panose="02040503050406030204" pitchFamily="18" charset="0"/>
              </a:rPr>
              <a:t>*Vous pouvez aussi enregistrer après chaque trajet saisi pour éviter les pertes en cas de bug.</a:t>
            </a:r>
          </a:p>
          <a:p>
            <a:r>
              <a:rPr lang="fr-FR" sz="1200" b="1" u="sng" dirty="0">
                <a:latin typeface="Cambria" panose="02040503050406030204" pitchFamily="18" charset="0"/>
                <a:ea typeface="Cambria" panose="02040503050406030204" pitchFamily="18" charset="0"/>
              </a:rPr>
              <a:t>S’il n’y a aucun repas à saisir :</a:t>
            </a:r>
            <a:br>
              <a:rPr lang="fr-FR" sz="1200" b="1" u="sng" dirty="0">
                <a:latin typeface="Cambria" panose="02040503050406030204" pitchFamily="18" charset="0"/>
                <a:ea typeface="Cambria" panose="02040503050406030204" pitchFamily="18" charset="0"/>
              </a:rPr>
            </a:br>
            <a:r>
              <a:rPr lang="fr-FR" sz="1200" i="1" dirty="0">
                <a:latin typeface="Cambria" panose="02040503050406030204" pitchFamily="18" charset="0"/>
                <a:ea typeface="Cambria" panose="02040503050406030204" pitchFamily="18" charset="0"/>
              </a:rPr>
              <a:t>Cliquer sur </a:t>
            </a:r>
            <a:r>
              <a:rPr lang="fr-FR" sz="1200" b="1" i="1" dirty="0">
                <a:solidFill>
                  <a:schemeClr val="tx1"/>
                </a:solidFill>
                <a:latin typeface="Cambria" panose="02040503050406030204" pitchFamily="18" charset="0"/>
                <a:ea typeface="Cambria" panose="02040503050406030204" pitchFamily="18" charset="0"/>
              </a:rPr>
              <a:t>« Refuser/Valider» </a:t>
            </a:r>
            <a:r>
              <a:rPr lang="fr-FR" sz="1200" i="1" dirty="0">
                <a:latin typeface="Cambria" panose="02040503050406030204" pitchFamily="18" charset="0"/>
                <a:ea typeface="Cambria" panose="02040503050406030204" pitchFamily="18" charset="0"/>
              </a:rPr>
              <a:t>puis aller à la page  18</a:t>
            </a:r>
          </a:p>
          <a:p>
            <a:r>
              <a:rPr lang="fr-FR" sz="1300" dirty="0">
                <a:latin typeface="Cambria" panose="02040503050406030204" pitchFamily="18" charset="0"/>
              </a:rPr>
              <a:t>Si vous avez le message suivant : </a:t>
            </a:r>
            <a:r>
              <a:rPr lang="fr-FR" sz="1300" b="1" dirty="0">
                <a:latin typeface="Cambria" panose="02040503050406030204" pitchFamily="18" charset="0"/>
              </a:rPr>
              <a:t>Attention plus de 100% du disponible de l'enveloppe de moyen a été consommé</a:t>
            </a:r>
            <a:r>
              <a:rPr lang="fr-FR" sz="1300" dirty="0">
                <a:latin typeface="Cambria" panose="02040503050406030204" pitchFamily="18" charset="0"/>
              </a:rPr>
              <a:t>, envoyer un mail au bureau des déplacements pour le signaler.</a:t>
            </a:r>
            <a:endParaRPr lang="fr-FR" sz="1300" i="1" dirty="0">
              <a:latin typeface="Cambria" panose="02040503050406030204" pitchFamily="18" charset="0"/>
              <a:ea typeface="Cambria" panose="02040503050406030204" pitchFamily="18" charset="0"/>
            </a:endParaRPr>
          </a:p>
          <a:p>
            <a:r>
              <a:rPr lang="fr-FR" sz="1200" i="1" dirty="0">
                <a:latin typeface="Cambria" panose="02040503050406030204" pitchFamily="18" charset="0"/>
                <a:ea typeface="Cambria" panose="02040503050406030204" pitchFamily="18" charset="0"/>
              </a:rPr>
              <a:t>Si vous faites une demande de remboursement de repas, cliquer sur l’onglet « FRAIS PREVISIONNELS »</a:t>
            </a:r>
          </a:p>
          <a:p>
            <a:endParaRPr lang="fr-FR" sz="1200" dirty="0">
              <a:latin typeface="Cambria" panose="02040503050406030204" pitchFamily="18" charset="0"/>
              <a:ea typeface="Cambria" panose="02040503050406030204" pitchFamily="18" charset="0"/>
            </a:endParaRPr>
          </a:p>
        </p:txBody>
      </p:sp>
      <p:sp>
        <p:nvSpPr>
          <p:cNvPr id="4" name="Espace réservé du numéro de diapositive 3">
            <a:extLst>
              <a:ext uri="{FF2B5EF4-FFF2-40B4-BE49-F238E27FC236}">
                <a16:creationId xmlns:a16="http://schemas.microsoft.com/office/drawing/2014/main" id="{879033D4-3C06-49DB-B2B8-03C5757C82B0}"/>
              </a:ext>
            </a:extLst>
          </p:cNvPr>
          <p:cNvSpPr>
            <a:spLocks noGrp="1"/>
          </p:cNvSpPr>
          <p:nvPr>
            <p:ph type="sldNum" sz="quarter" idx="12"/>
          </p:nvPr>
        </p:nvSpPr>
        <p:spPr/>
        <p:txBody>
          <a:bodyPr/>
          <a:lstStyle/>
          <a:p>
            <a:fld id="{334A195C-1B5D-4407-B974-A1242F659D90}" type="slidenum">
              <a:rPr lang="fr-FR" smtClean="0"/>
              <a:pPr/>
              <a:t>15</a:t>
            </a:fld>
            <a:endParaRPr lang="fr-FR"/>
          </a:p>
        </p:txBody>
      </p:sp>
      <p:pic>
        <p:nvPicPr>
          <p:cNvPr id="6" name="Image 5">
            <a:extLst>
              <a:ext uri="{FF2B5EF4-FFF2-40B4-BE49-F238E27FC236}">
                <a16:creationId xmlns:a16="http://schemas.microsoft.com/office/drawing/2014/main" id="{C3543C41-AB7F-492E-AC5F-74C8FFDF31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5" y="0"/>
            <a:ext cx="1219370" cy="838926"/>
          </a:xfrm>
          <a:prstGeom prst="rect">
            <a:avLst/>
          </a:prstGeom>
        </p:spPr>
      </p:pic>
    </p:spTree>
    <p:extLst>
      <p:ext uri="{BB962C8B-B14F-4D97-AF65-F5344CB8AC3E}">
        <p14:creationId xmlns:p14="http://schemas.microsoft.com/office/powerpoint/2010/main" val="2346147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0BF28A-B972-450B-9B81-AE566C0C15A6}"/>
              </a:ext>
            </a:extLst>
          </p:cNvPr>
          <p:cNvSpPr>
            <a:spLocks noGrp="1"/>
          </p:cNvSpPr>
          <p:nvPr>
            <p:ph type="title"/>
          </p:nvPr>
        </p:nvSpPr>
        <p:spPr/>
        <p:txBody>
          <a:bodyPr>
            <a:normAutofit fontScale="90000"/>
          </a:bodyPr>
          <a:lstStyle/>
          <a:p>
            <a:pPr marL="285750" indent="-285750" algn="l">
              <a:buFont typeface="Wingdings" panose="05000000000000000000" pitchFamily="2" charset="2"/>
              <a:buChar char="Ø"/>
            </a:pPr>
            <a:r>
              <a:rPr lang="fr-FR" sz="1800" b="1" dirty="0">
                <a:latin typeface="Cambria" panose="02040503050406030204" pitchFamily="18" charset="0"/>
              </a:rPr>
              <a:t>				CRÉER UN OMI MENSUEL</a:t>
            </a:r>
            <a:br>
              <a:rPr lang="fr-FR" sz="1800" b="1" dirty="0">
                <a:latin typeface="Cambria" panose="02040503050406030204" pitchFamily="18" charset="0"/>
              </a:rPr>
            </a:br>
            <a:r>
              <a:rPr lang="fr-FR" sz="1800" b="1" dirty="0">
                <a:latin typeface="Cambria" panose="02040503050406030204" pitchFamily="18" charset="0"/>
              </a:rPr>
              <a:t>Personnels itinérants, en service partagés et OM ponctuel</a:t>
            </a:r>
            <a:br>
              <a:rPr lang="fr-FR" sz="1800" b="1" dirty="0">
                <a:latin typeface="Cambria" panose="02040503050406030204" pitchFamily="18" charset="0"/>
              </a:rPr>
            </a:br>
            <a:br>
              <a:rPr lang="fr-FR" sz="1800" b="1" dirty="0">
                <a:latin typeface="Cambria" panose="02040503050406030204" pitchFamily="18" charset="0"/>
              </a:rPr>
            </a:br>
            <a:r>
              <a:rPr lang="fr-FR" sz="1800" dirty="0">
                <a:effectLst>
                  <a:outerShdw blurRad="38100" dist="38100" dir="2700000" algn="tl">
                    <a:srgbClr val="000000">
                      <a:alpha val="43137"/>
                    </a:srgbClr>
                  </a:outerShdw>
                </a:effectLst>
                <a:latin typeface="Cambria" panose="02040503050406030204" pitchFamily="18" charset="0"/>
              </a:rPr>
              <a:t>Ouverture du masque </a:t>
            </a:r>
            <a:r>
              <a:rPr lang="fr-FR" sz="1800" b="1" dirty="0">
                <a:effectLst>
                  <a:outerShdw blurRad="38100" dist="38100" dir="2700000" algn="tl">
                    <a:srgbClr val="000000">
                      <a:alpha val="43137"/>
                    </a:srgbClr>
                  </a:outerShdw>
                </a:effectLst>
                <a:latin typeface="Cambria" panose="02040503050406030204" pitchFamily="18" charset="0"/>
              </a:rPr>
              <a:t>« Ordre de mission »</a:t>
            </a:r>
            <a:br>
              <a:rPr lang="fr-FR" sz="1800" b="1" dirty="0">
                <a:effectLst>
                  <a:outerShdw blurRad="38100" dist="38100" dir="2700000" algn="tl">
                    <a:srgbClr val="000000">
                      <a:alpha val="43137"/>
                    </a:srgbClr>
                  </a:outerShdw>
                </a:effectLst>
                <a:latin typeface="Cambria" panose="02040503050406030204" pitchFamily="18" charset="0"/>
              </a:rPr>
            </a:br>
            <a:endParaRPr lang="fr-FR" sz="1800" dirty="0"/>
          </a:p>
        </p:txBody>
      </p:sp>
      <p:sp>
        <p:nvSpPr>
          <p:cNvPr id="3" name="Espace réservé du contenu 2">
            <a:extLst>
              <a:ext uri="{FF2B5EF4-FFF2-40B4-BE49-F238E27FC236}">
                <a16:creationId xmlns:a16="http://schemas.microsoft.com/office/drawing/2014/main" id="{0C95CC2F-BE93-4CE1-A2F8-9EF361BD0ACB}"/>
              </a:ext>
            </a:extLst>
          </p:cNvPr>
          <p:cNvSpPr>
            <a:spLocks noGrp="1"/>
          </p:cNvSpPr>
          <p:nvPr>
            <p:ph idx="1"/>
          </p:nvPr>
        </p:nvSpPr>
        <p:spPr/>
        <p:txBody>
          <a:bodyPr>
            <a:normAutofit fontScale="92500" lnSpcReduction="20000"/>
          </a:bodyPr>
          <a:lstStyle/>
          <a:p>
            <a:pPr>
              <a:buFont typeface="Wingdings" panose="05000000000000000000" pitchFamily="2" charset="2"/>
              <a:buChar char="Ø"/>
            </a:pPr>
            <a:endParaRPr lang="fr-FR" sz="1800" b="1" dirty="0">
              <a:effectLst>
                <a:outerShdw blurRad="38100" dist="38100" dir="2700000" algn="tl">
                  <a:srgbClr val="000000">
                    <a:alpha val="43137"/>
                  </a:srgbClr>
                </a:outerShdw>
              </a:effectLst>
              <a:latin typeface="Cambria" panose="02040503050406030204" pitchFamily="18" charset="0"/>
            </a:endParaRPr>
          </a:p>
          <a:p>
            <a:pPr marL="0" indent="0">
              <a:buNone/>
            </a:pPr>
            <a:r>
              <a:rPr lang="fr-FR" sz="1500" dirty="0">
                <a:effectLst>
                  <a:outerShdw blurRad="38100" dist="38100" dir="2700000" algn="tl">
                    <a:srgbClr val="000000">
                      <a:alpha val="43137"/>
                    </a:srgbClr>
                  </a:outerShdw>
                </a:effectLst>
                <a:latin typeface="Cambria" panose="02040503050406030204" pitchFamily="18" charset="0"/>
              </a:rPr>
              <a:t>Si vous avez des repas à saisir (repas pris hors des résidences administrative et familiale sur la totalité de la période 11h-14h), aller dans:</a:t>
            </a:r>
          </a:p>
          <a:p>
            <a:pPr>
              <a:buFont typeface="Wingdings" panose="05000000000000000000" pitchFamily="2" charset="2"/>
              <a:buChar char="Ø"/>
            </a:pPr>
            <a:r>
              <a:rPr lang="fr-FR" sz="1800" b="1" dirty="0">
                <a:effectLst>
                  <a:outerShdw blurRad="38100" dist="38100" dir="2700000" algn="tl">
                    <a:srgbClr val="000000">
                      <a:alpha val="43137"/>
                    </a:srgbClr>
                  </a:outerShdw>
                </a:effectLst>
                <a:latin typeface="Cambria" panose="02040503050406030204" pitchFamily="18" charset="0"/>
              </a:rPr>
              <a:t>Onglet Frais prévisionnels</a:t>
            </a:r>
          </a:p>
          <a:p>
            <a:pPr>
              <a:buFont typeface="Arial" panose="020B0604020202020204" pitchFamily="34" charset="0"/>
              <a:buChar char="•"/>
            </a:pPr>
            <a:r>
              <a:rPr lang="fr-FR" sz="1400" i="1" dirty="0">
                <a:latin typeface="Cambria" panose="02040503050406030204" pitchFamily="18" charset="0"/>
                <a:ea typeface="Cambria" panose="02040503050406030204" pitchFamily="18" charset="0"/>
              </a:rPr>
              <a:t>Le coût des indemnités kilométriques s’affiche</a:t>
            </a:r>
          </a:p>
          <a:p>
            <a:pPr>
              <a:buFont typeface="Arial" panose="020B0604020202020204" pitchFamily="34" charset="0"/>
              <a:buChar char="•"/>
            </a:pPr>
            <a:endParaRPr lang="fr-FR" sz="1400" i="1" dirty="0">
              <a:latin typeface="Cambria" panose="02040503050406030204" pitchFamily="18" charset="0"/>
              <a:ea typeface="Cambria" panose="02040503050406030204" pitchFamily="18" charset="0"/>
            </a:endParaRPr>
          </a:p>
          <a:p>
            <a:pPr>
              <a:buFont typeface="Arial" panose="020B0604020202020204" pitchFamily="34" charset="0"/>
              <a:buChar char="•"/>
            </a:pPr>
            <a:r>
              <a:rPr lang="fr-FR" sz="1400" i="1" dirty="0">
                <a:latin typeface="Cambria" panose="02040503050406030204" pitchFamily="18" charset="0"/>
                <a:ea typeface="Cambria" panose="02040503050406030204" pitchFamily="18" charset="0"/>
              </a:rPr>
              <a:t>Cliquer sur </a:t>
            </a:r>
            <a:r>
              <a:rPr lang="fr-FR" sz="1400" b="1" i="1" dirty="0">
                <a:latin typeface="Cambria" panose="02040503050406030204" pitchFamily="18" charset="0"/>
                <a:ea typeface="Cambria" panose="02040503050406030204" pitchFamily="18" charset="0"/>
              </a:rPr>
              <a:t>« Créer »</a:t>
            </a:r>
          </a:p>
          <a:p>
            <a:pPr>
              <a:buFont typeface="Arial" panose="020B0604020202020204" pitchFamily="34" charset="0"/>
              <a:buChar char="•"/>
            </a:pPr>
            <a:r>
              <a:rPr lang="fr-FR" sz="1400" dirty="0">
                <a:latin typeface="Cambria" panose="02040503050406030204" pitchFamily="18" charset="0"/>
                <a:ea typeface="Cambria" panose="02040503050406030204" pitchFamily="18" charset="0"/>
              </a:rPr>
              <a:t> </a:t>
            </a:r>
            <a:r>
              <a:rPr lang="fr-FR" sz="1400" i="1" dirty="0">
                <a:latin typeface="Cambria" panose="02040503050406030204" pitchFamily="18" charset="0"/>
                <a:ea typeface="Cambria" panose="02040503050406030204" pitchFamily="18" charset="0"/>
              </a:rPr>
              <a:t>Choisir le type de frais de repas correspondant à votre situation dans la liste déroulante ou taper:</a:t>
            </a:r>
          </a:p>
          <a:p>
            <a:pPr>
              <a:buFont typeface="Wingdings" panose="05000000000000000000" pitchFamily="2" charset="2"/>
              <a:buChar char="ü"/>
            </a:pPr>
            <a:r>
              <a:rPr lang="fr-FR" sz="1400" i="1" dirty="0"/>
              <a:t> </a:t>
            </a:r>
            <a:r>
              <a:rPr lang="fr-FR" sz="1400" b="1" i="1" dirty="0">
                <a:latin typeface="Cambria" panose="02040503050406030204" pitchFamily="18" charset="0"/>
                <a:ea typeface="Cambria" panose="02040503050406030204" pitchFamily="18" charset="0"/>
              </a:rPr>
              <a:t>« RPI = repas personnel itinérant »</a:t>
            </a:r>
          </a:p>
          <a:p>
            <a:pPr marL="0" indent="0">
              <a:buNone/>
            </a:pPr>
            <a:r>
              <a:rPr lang="fr-FR" sz="1400" b="1" i="1" dirty="0">
                <a:latin typeface="Cambria" panose="02040503050406030204" pitchFamily="18" charset="0"/>
                <a:ea typeface="Cambria" panose="02040503050406030204" pitchFamily="18" charset="0"/>
              </a:rPr>
              <a:t> ou </a:t>
            </a:r>
          </a:p>
          <a:p>
            <a:pPr>
              <a:buFont typeface="Wingdings" panose="05000000000000000000" pitchFamily="2" charset="2"/>
              <a:buChar char="ü"/>
            </a:pPr>
            <a:r>
              <a:rPr lang="fr-FR" sz="1400" b="1" i="1" dirty="0">
                <a:latin typeface="Cambria" panose="02040503050406030204" pitchFamily="18" charset="0"/>
                <a:ea typeface="Cambria" panose="02040503050406030204" pitchFamily="18" charset="0"/>
              </a:rPr>
              <a:t>« RSP = repas service partagé » dans le pavé CODE</a:t>
            </a:r>
          </a:p>
          <a:p>
            <a:pPr>
              <a:buFont typeface="Arial" panose="020B0604020202020204" pitchFamily="34" charset="0"/>
              <a:buChar char="•"/>
            </a:pPr>
            <a:endParaRPr lang="fr-FR" sz="1400" dirty="0">
              <a:latin typeface="Cambria" panose="02040503050406030204" pitchFamily="18" charset="0"/>
              <a:ea typeface="Cambria" panose="02040503050406030204" pitchFamily="18" charset="0"/>
            </a:endParaRPr>
          </a:p>
        </p:txBody>
      </p:sp>
      <p:sp>
        <p:nvSpPr>
          <p:cNvPr id="4" name="Espace réservé du numéro de diapositive 3">
            <a:extLst>
              <a:ext uri="{FF2B5EF4-FFF2-40B4-BE49-F238E27FC236}">
                <a16:creationId xmlns:a16="http://schemas.microsoft.com/office/drawing/2014/main" id="{72AA7296-B4E8-40C1-AEEC-BB69D7D6FA5F}"/>
              </a:ext>
            </a:extLst>
          </p:cNvPr>
          <p:cNvSpPr>
            <a:spLocks noGrp="1"/>
          </p:cNvSpPr>
          <p:nvPr>
            <p:ph type="sldNum" sz="quarter" idx="12"/>
          </p:nvPr>
        </p:nvSpPr>
        <p:spPr/>
        <p:txBody>
          <a:bodyPr/>
          <a:lstStyle/>
          <a:p>
            <a:fld id="{334A195C-1B5D-4407-B974-A1242F659D90}" type="slidenum">
              <a:rPr lang="fr-FR" smtClean="0"/>
              <a:pPr/>
              <a:t>16</a:t>
            </a:fld>
            <a:endParaRPr lang="fr-FR"/>
          </a:p>
        </p:txBody>
      </p:sp>
      <p:pic>
        <p:nvPicPr>
          <p:cNvPr id="6" name="Image 5">
            <a:extLst>
              <a:ext uri="{FF2B5EF4-FFF2-40B4-BE49-F238E27FC236}">
                <a16:creationId xmlns:a16="http://schemas.microsoft.com/office/drawing/2014/main" id="{B980E663-30B0-4894-9A44-E484C5014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370" cy="836712"/>
          </a:xfrm>
          <a:prstGeom prst="rect">
            <a:avLst/>
          </a:prstGeom>
        </p:spPr>
      </p:pic>
    </p:spTree>
    <p:extLst>
      <p:ext uri="{BB962C8B-B14F-4D97-AF65-F5344CB8AC3E}">
        <p14:creationId xmlns:p14="http://schemas.microsoft.com/office/powerpoint/2010/main" val="2551915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90BC21-731A-41C5-B4C5-BA52B7C7C169}"/>
              </a:ext>
            </a:extLst>
          </p:cNvPr>
          <p:cNvSpPr>
            <a:spLocks noGrp="1"/>
          </p:cNvSpPr>
          <p:nvPr>
            <p:ph type="title"/>
          </p:nvPr>
        </p:nvSpPr>
        <p:spPr/>
        <p:txBody>
          <a:bodyPr>
            <a:normAutofit/>
          </a:bodyPr>
          <a:lstStyle/>
          <a:p>
            <a:r>
              <a:rPr lang="fr-FR" sz="1800" b="1" dirty="0">
                <a:latin typeface="Cambria" panose="02040503050406030204" pitchFamily="18" charset="0"/>
              </a:rPr>
              <a:t>CRÉER UN OMI MENSUEL</a:t>
            </a:r>
            <a:br>
              <a:rPr lang="fr-FR" sz="1800" b="1" dirty="0">
                <a:latin typeface="Cambria" panose="02040503050406030204" pitchFamily="18" charset="0"/>
              </a:rPr>
            </a:br>
            <a:r>
              <a:rPr lang="fr-FR" sz="1800" b="1" dirty="0">
                <a:latin typeface="Cambria" panose="02040503050406030204" pitchFamily="18" charset="0"/>
              </a:rPr>
              <a:t>Personnels itinérants, en service partagés et OM ponctuel</a:t>
            </a:r>
            <a:endParaRPr lang="fr-FR" sz="1800" dirty="0"/>
          </a:p>
        </p:txBody>
      </p:sp>
      <p:sp>
        <p:nvSpPr>
          <p:cNvPr id="3" name="Espace réservé du contenu 2">
            <a:extLst>
              <a:ext uri="{FF2B5EF4-FFF2-40B4-BE49-F238E27FC236}">
                <a16:creationId xmlns:a16="http://schemas.microsoft.com/office/drawing/2014/main" id="{46A7E877-30D1-450B-A428-5BD2660F8044}"/>
              </a:ext>
            </a:extLst>
          </p:cNvPr>
          <p:cNvSpPr>
            <a:spLocks noGrp="1"/>
          </p:cNvSpPr>
          <p:nvPr>
            <p:ph idx="1"/>
          </p:nvPr>
        </p:nvSpPr>
        <p:spPr>
          <a:xfrm>
            <a:off x="1176865" y="2060849"/>
            <a:ext cx="6798736" cy="3874284"/>
          </a:xfrm>
        </p:spPr>
        <p:txBody>
          <a:bodyPr>
            <a:normAutofit/>
          </a:bodyPr>
          <a:lstStyle/>
          <a:p>
            <a:pPr>
              <a:buFont typeface="Wingdings" panose="05000000000000000000" pitchFamily="2" charset="2"/>
              <a:buChar char="Ø"/>
            </a:pPr>
            <a:r>
              <a:rPr lang="fr-FR" sz="1800" dirty="0">
                <a:effectLst>
                  <a:outerShdw blurRad="38100" dist="38100" dir="2700000" algn="tl">
                    <a:srgbClr val="000000">
                      <a:alpha val="43137"/>
                    </a:srgbClr>
                  </a:outerShdw>
                </a:effectLst>
                <a:latin typeface="Cambria" panose="02040503050406030204" pitchFamily="18" charset="0"/>
              </a:rPr>
              <a:t>Ouverture du masque </a:t>
            </a:r>
            <a:r>
              <a:rPr lang="fr-FR" sz="1800" b="1" dirty="0">
                <a:effectLst>
                  <a:outerShdw blurRad="38100" dist="38100" dir="2700000" algn="tl">
                    <a:srgbClr val="000000">
                      <a:alpha val="43137"/>
                    </a:srgbClr>
                  </a:outerShdw>
                </a:effectLst>
                <a:latin typeface="Cambria" panose="02040503050406030204" pitchFamily="18" charset="0"/>
              </a:rPr>
              <a:t>« Ordre de mission »</a:t>
            </a:r>
          </a:p>
          <a:p>
            <a:pPr>
              <a:buFont typeface="Wingdings" panose="05000000000000000000" pitchFamily="2" charset="2"/>
              <a:buChar char="Ø"/>
            </a:pPr>
            <a:r>
              <a:rPr lang="fr-FR" sz="1800" b="1" dirty="0">
                <a:effectLst>
                  <a:outerShdw blurRad="38100" dist="38100" dir="2700000" algn="tl">
                    <a:srgbClr val="000000">
                      <a:alpha val="43137"/>
                    </a:srgbClr>
                  </a:outerShdw>
                </a:effectLst>
                <a:latin typeface="Cambria" panose="02040503050406030204" pitchFamily="18" charset="0"/>
              </a:rPr>
              <a:t>Onglet Frais prévisionnels</a:t>
            </a:r>
          </a:p>
          <a:p>
            <a:r>
              <a:rPr lang="fr-FR" sz="1400" dirty="0">
                <a:latin typeface="Cambria" panose="02040503050406030204" pitchFamily="18" charset="0"/>
                <a:ea typeface="Cambria" panose="02040503050406030204" pitchFamily="18" charset="0"/>
              </a:rPr>
              <a:t>Saisir le nombre de repas du mois</a:t>
            </a:r>
          </a:p>
          <a:p>
            <a:r>
              <a:rPr lang="fr-FR" sz="1400" dirty="0">
                <a:latin typeface="Cambria" panose="02040503050406030204" pitchFamily="18" charset="0"/>
                <a:ea typeface="Cambria" panose="02040503050406030204" pitchFamily="18" charset="0"/>
              </a:rPr>
              <a:t>Dans commentaire: Saisir les dates correspondant aux repas saisis </a:t>
            </a:r>
            <a:r>
              <a:rPr lang="fr-FR" sz="1400" dirty="0">
                <a:solidFill>
                  <a:schemeClr val="tx1"/>
                </a:solidFill>
                <a:latin typeface="Cambria" panose="02040503050406030204" pitchFamily="18" charset="0"/>
                <a:ea typeface="Cambria" panose="02040503050406030204" pitchFamily="18" charset="0"/>
              </a:rPr>
              <a:t>et y noter: « je me trouvais entre 11h et 14h hors des communes de résidence administrative et familiale pour le repas de midi »</a:t>
            </a:r>
          </a:p>
          <a:p>
            <a:r>
              <a:rPr lang="fr-FR" sz="1400" dirty="0">
                <a:latin typeface="Cambria" panose="02040503050406030204" pitchFamily="18" charset="0"/>
                <a:ea typeface="Cambria" panose="02040503050406030204" pitchFamily="18" charset="0"/>
              </a:rPr>
              <a:t>Enregistrer</a:t>
            </a:r>
          </a:p>
          <a:p>
            <a:r>
              <a:rPr lang="fr-FR" sz="1400" i="1" dirty="0">
                <a:latin typeface="Cambria" panose="02040503050406030204" pitchFamily="18" charset="0"/>
                <a:ea typeface="Cambria" panose="02040503050406030204" pitchFamily="18" charset="0"/>
              </a:rPr>
              <a:t>Le coût des repas s’affiche</a:t>
            </a:r>
          </a:p>
          <a:p>
            <a:r>
              <a:rPr lang="fr-FR" sz="1400" i="1" dirty="0">
                <a:latin typeface="Cambria" panose="02040503050406030204" pitchFamily="18" charset="0"/>
                <a:ea typeface="Cambria" panose="02040503050406030204" pitchFamily="18" charset="0"/>
              </a:rPr>
              <a:t>Les frais de repas sont pris en compte dans le coût total de la mission (en haut, à droite)</a:t>
            </a:r>
          </a:p>
          <a:p>
            <a:pPr marL="0" indent="0">
              <a:buNone/>
            </a:pPr>
            <a:endParaRPr lang="fr-FR" sz="1400" i="1" dirty="0">
              <a:latin typeface="Cambria" panose="02040503050406030204" pitchFamily="18" charset="0"/>
              <a:ea typeface="Cambria" panose="02040503050406030204" pitchFamily="18" charset="0"/>
            </a:endParaRPr>
          </a:p>
          <a:p>
            <a:endParaRPr lang="fr-FR" sz="1400" i="1" dirty="0">
              <a:latin typeface="Cambria" panose="02040503050406030204" pitchFamily="18" charset="0"/>
              <a:ea typeface="Cambria" panose="02040503050406030204" pitchFamily="18" charset="0"/>
            </a:endParaRPr>
          </a:p>
          <a:p>
            <a:endParaRPr lang="fr-FR" sz="1400" i="1" dirty="0">
              <a:latin typeface="Cambria" panose="02040503050406030204" pitchFamily="18" charset="0"/>
              <a:ea typeface="Cambria" panose="02040503050406030204" pitchFamily="18" charset="0"/>
            </a:endParaRPr>
          </a:p>
          <a:p>
            <a:endParaRPr lang="fr-FR" sz="1400" dirty="0">
              <a:latin typeface="Cambria" panose="02040503050406030204" pitchFamily="18" charset="0"/>
              <a:ea typeface="Cambria" panose="02040503050406030204" pitchFamily="18" charset="0"/>
            </a:endParaRPr>
          </a:p>
        </p:txBody>
      </p:sp>
      <p:sp>
        <p:nvSpPr>
          <p:cNvPr id="4" name="Espace réservé du numéro de diapositive 3">
            <a:extLst>
              <a:ext uri="{FF2B5EF4-FFF2-40B4-BE49-F238E27FC236}">
                <a16:creationId xmlns:a16="http://schemas.microsoft.com/office/drawing/2014/main" id="{E82F2753-7609-4B76-A87C-35068DCFDD2E}"/>
              </a:ext>
            </a:extLst>
          </p:cNvPr>
          <p:cNvSpPr>
            <a:spLocks noGrp="1"/>
          </p:cNvSpPr>
          <p:nvPr>
            <p:ph type="sldNum" sz="quarter" idx="12"/>
          </p:nvPr>
        </p:nvSpPr>
        <p:spPr/>
        <p:txBody>
          <a:bodyPr/>
          <a:lstStyle/>
          <a:p>
            <a:fld id="{334A195C-1B5D-4407-B974-A1242F659D90}" type="slidenum">
              <a:rPr lang="fr-FR" smtClean="0"/>
              <a:pPr/>
              <a:t>17</a:t>
            </a:fld>
            <a:endParaRPr lang="fr-FR"/>
          </a:p>
        </p:txBody>
      </p:sp>
      <p:pic>
        <p:nvPicPr>
          <p:cNvPr id="6" name="Image 5">
            <a:extLst>
              <a:ext uri="{FF2B5EF4-FFF2-40B4-BE49-F238E27FC236}">
                <a16:creationId xmlns:a16="http://schemas.microsoft.com/office/drawing/2014/main" id="{4A246106-47DE-472C-8C36-029C7B8D2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370" cy="889937"/>
          </a:xfrm>
          <a:prstGeom prst="rect">
            <a:avLst/>
          </a:prstGeom>
        </p:spPr>
      </p:pic>
    </p:spTree>
    <p:extLst>
      <p:ext uri="{BB962C8B-B14F-4D97-AF65-F5344CB8AC3E}">
        <p14:creationId xmlns:p14="http://schemas.microsoft.com/office/powerpoint/2010/main" val="2245606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0AB60B-78E5-4244-B7D8-2C140606FF8C}"/>
              </a:ext>
            </a:extLst>
          </p:cNvPr>
          <p:cNvSpPr>
            <a:spLocks noGrp="1"/>
          </p:cNvSpPr>
          <p:nvPr>
            <p:ph type="title"/>
          </p:nvPr>
        </p:nvSpPr>
        <p:spPr>
          <a:xfrm>
            <a:off x="1176866" y="980728"/>
            <a:ext cx="6798734" cy="1238476"/>
          </a:xfrm>
        </p:spPr>
        <p:txBody>
          <a:bodyPr>
            <a:normAutofit fontScale="90000"/>
          </a:bodyPr>
          <a:lstStyle/>
          <a:p>
            <a:r>
              <a:rPr lang="fr-FR" sz="2000" b="1" dirty="0">
                <a:latin typeface="Cambria" panose="02040503050406030204" pitchFamily="18" charset="0"/>
              </a:rPr>
              <a:t>CRÉER UN OMI MENSUEL</a:t>
            </a:r>
            <a:br>
              <a:rPr lang="fr-FR" sz="2000" b="1" dirty="0">
                <a:latin typeface="Cambria" panose="02040503050406030204" pitchFamily="18" charset="0"/>
              </a:rPr>
            </a:br>
            <a:r>
              <a:rPr lang="fr-FR" sz="2000" b="1" dirty="0">
                <a:latin typeface="Cambria" panose="02040503050406030204" pitchFamily="18" charset="0"/>
              </a:rPr>
              <a:t>Personnels itinérants, en service partagés et OM ponctuel</a:t>
            </a:r>
            <a:br>
              <a:rPr lang="fr-FR" sz="1800" b="1" dirty="0">
                <a:latin typeface="Cambria" panose="02040503050406030204" pitchFamily="18" charset="0"/>
              </a:rPr>
            </a:br>
            <a:br>
              <a:rPr lang="fr-FR" sz="1800" b="1" dirty="0">
                <a:latin typeface="Cambria" panose="02040503050406030204" pitchFamily="18" charset="0"/>
              </a:rPr>
            </a:br>
            <a:r>
              <a:rPr lang="fr-FR" sz="1800" dirty="0">
                <a:effectLst>
                  <a:outerShdw blurRad="38100" dist="38100" dir="2700000" algn="tl">
                    <a:srgbClr val="000000">
                      <a:alpha val="43137"/>
                    </a:srgbClr>
                  </a:outerShdw>
                </a:effectLst>
                <a:latin typeface="Cambria" panose="02040503050406030204" pitchFamily="18" charset="0"/>
              </a:rPr>
              <a:t>Ouverture du masque </a:t>
            </a:r>
            <a:r>
              <a:rPr lang="fr-FR" sz="1800" b="1" dirty="0">
                <a:effectLst>
                  <a:outerShdw blurRad="38100" dist="38100" dir="2700000" algn="tl">
                    <a:srgbClr val="000000">
                      <a:alpha val="43137"/>
                    </a:srgbClr>
                  </a:outerShdw>
                </a:effectLst>
                <a:latin typeface="Cambria" panose="02040503050406030204" pitchFamily="18" charset="0"/>
              </a:rPr>
              <a:t>« Ordre de mission »</a:t>
            </a:r>
            <a:br>
              <a:rPr lang="fr-FR" sz="1800" b="1" dirty="0">
                <a:effectLst>
                  <a:outerShdw blurRad="38100" dist="38100" dir="2700000" algn="tl">
                    <a:srgbClr val="000000">
                      <a:alpha val="43137"/>
                    </a:srgbClr>
                  </a:outerShdw>
                </a:effectLst>
                <a:latin typeface="Cambria" panose="02040503050406030204" pitchFamily="18" charset="0"/>
              </a:rPr>
            </a:br>
            <a:br>
              <a:rPr lang="fr-FR" sz="1800" b="1" dirty="0">
                <a:effectLst>
                  <a:outerShdw blurRad="38100" dist="38100" dir="2700000" algn="tl">
                    <a:srgbClr val="000000">
                      <a:alpha val="43137"/>
                    </a:srgbClr>
                  </a:outerShdw>
                </a:effectLst>
                <a:latin typeface="Cambria" panose="02040503050406030204" pitchFamily="18" charset="0"/>
              </a:rPr>
            </a:br>
            <a:r>
              <a:rPr lang="fr-FR" sz="1800" b="1" dirty="0">
                <a:effectLst>
                  <a:outerShdw blurRad="38100" dist="38100" dir="2700000" algn="tl">
                    <a:srgbClr val="000000">
                      <a:alpha val="43137"/>
                    </a:srgbClr>
                  </a:outerShdw>
                </a:effectLst>
                <a:latin typeface="Cambria" panose="02040503050406030204" pitchFamily="18" charset="0"/>
              </a:rPr>
              <a:t>Phase validation </a:t>
            </a:r>
            <a:br>
              <a:rPr lang="fr-FR" sz="1800" b="1" dirty="0">
                <a:effectLst>
                  <a:outerShdw blurRad="38100" dist="38100" dir="2700000" algn="tl">
                    <a:srgbClr val="000000">
                      <a:alpha val="43137"/>
                    </a:srgbClr>
                  </a:outerShdw>
                </a:effectLst>
                <a:latin typeface="Cambria" panose="02040503050406030204" pitchFamily="18" charset="0"/>
              </a:rPr>
            </a:br>
            <a:endParaRPr lang="fr-FR" sz="1800" dirty="0"/>
          </a:p>
        </p:txBody>
      </p:sp>
      <p:sp>
        <p:nvSpPr>
          <p:cNvPr id="3" name="Espace réservé du contenu 2">
            <a:extLst>
              <a:ext uri="{FF2B5EF4-FFF2-40B4-BE49-F238E27FC236}">
                <a16:creationId xmlns:a16="http://schemas.microsoft.com/office/drawing/2014/main" id="{FD595FC0-1BA9-4238-B612-BCB4B5B8B8C3}"/>
              </a:ext>
            </a:extLst>
          </p:cNvPr>
          <p:cNvSpPr>
            <a:spLocks noGrp="1"/>
          </p:cNvSpPr>
          <p:nvPr>
            <p:ph idx="1"/>
          </p:nvPr>
        </p:nvSpPr>
        <p:spPr/>
        <p:txBody>
          <a:bodyPr>
            <a:normAutofit fontScale="92500"/>
          </a:bodyPr>
          <a:lstStyle/>
          <a:p>
            <a:r>
              <a:rPr lang="fr-FR" sz="2400" i="1" dirty="0">
                <a:latin typeface="Cambria" panose="02040503050406030204" pitchFamily="18" charset="0"/>
                <a:ea typeface="Cambria" panose="02040503050406030204" pitchFamily="18" charset="0"/>
              </a:rPr>
              <a:t>Cliquer sur </a:t>
            </a:r>
            <a:r>
              <a:rPr lang="fr-FR" sz="2400" b="1" i="1" dirty="0">
                <a:latin typeface="Cambria" panose="02040503050406030204" pitchFamily="18" charset="0"/>
                <a:ea typeface="Cambria" panose="02040503050406030204" pitchFamily="18" charset="0"/>
              </a:rPr>
              <a:t>« Refuser/Valider » </a:t>
            </a:r>
            <a:r>
              <a:rPr lang="fr-FR" sz="2400" i="1" dirty="0">
                <a:latin typeface="Cambria" panose="02040503050406030204" pitchFamily="18" charset="0"/>
                <a:ea typeface="Cambria" panose="02040503050406030204" pitchFamily="18" charset="0"/>
              </a:rPr>
              <a:t>pour envoyer l’OM à votre valideur hiérarchique (supérieur hiérarchique direct)*</a:t>
            </a:r>
          </a:p>
          <a:p>
            <a:pPr marL="0" indent="0">
              <a:buNone/>
            </a:pPr>
            <a:r>
              <a:rPr lang="fr-FR" sz="2400" i="1" dirty="0">
                <a:latin typeface="Cambria" panose="02040503050406030204" pitchFamily="18" charset="0"/>
                <a:ea typeface="Cambria" panose="02040503050406030204" pitchFamily="18" charset="0"/>
              </a:rPr>
              <a:t>*</a:t>
            </a:r>
            <a:r>
              <a:rPr lang="fr-FR" i="1" dirty="0">
                <a:latin typeface="Cambria" panose="02040503050406030204" pitchFamily="18" charset="0"/>
                <a:ea typeface="Cambria" panose="02040503050406030204" pitchFamily="18" charset="0"/>
              </a:rPr>
              <a:t>S</a:t>
            </a:r>
            <a:r>
              <a:rPr lang="fr-FR" sz="2400" i="1" dirty="0">
                <a:latin typeface="Cambria" panose="02040503050406030204" pitchFamily="18" charset="0"/>
              </a:rPr>
              <a:t>i le nom du valideur qui s’affiche ne correspond pas à votre VH1, cliquer sur la loupe et choisir le destinataire. </a:t>
            </a:r>
            <a:endParaRPr lang="fr-FR" sz="2400" i="1" dirty="0">
              <a:latin typeface="Cambria" panose="02040503050406030204" pitchFamily="18" charset="0"/>
              <a:ea typeface="Cambria" panose="02040503050406030204" pitchFamily="18" charset="0"/>
            </a:endParaRPr>
          </a:p>
          <a:p>
            <a:pPr>
              <a:buFont typeface="Arial" panose="020B0604020202020204" pitchFamily="34" charset="0"/>
              <a:buChar char="•"/>
            </a:pPr>
            <a:r>
              <a:rPr lang="fr-FR" sz="2400" dirty="0">
                <a:latin typeface="Cambria" panose="02040503050406030204" pitchFamily="18" charset="0"/>
                <a:ea typeface="Cambria" panose="02040503050406030204" pitchFamily="18" charset="0"/>
              </a:rPr>
              <a:t>Cliquer sur </a:t>
            </a:r>
            <a:r>
              <a:rPr lang="fr-FR" sz="2400" b="1" i="1" dirty="0">
                <a:latin typeface="Cambria" panose="02040503050406030204" pitchFamily="18" charset="0"/>
                <a:ea typeface="Cambria" panose="02040503050406030204" pitchFamily="18" charset="0"/>
              </a:rPr>
              <a:t>« Passer au statut: 2 - Attente de validation VH1»</a:t>
            </a:r>
            <a:endParaRPr lang="fr-FR" sz="2400" i="1" dirty="0">
              <a:latin typeface="Cambria" panose="02040503050406030204" pitchFamily="18" charset="0"/>
              <a:ea typeface="Cambria" panose="02040503050406030204" pitchFamily="18" charset="0"/>
            </a:endParaRPr>
          </a:p>
          <a:p>
            <a:pPr>
              <a:buFont typeface="Arial" panose="020B0604020202020204" pitchFamily="34" charset="0"/>
              <a:buChar char="•"/>
            </a:pPr>
            <a:r>
              <a:rPr lang="fr-FR" sz="2400" i="1" dirty="0">
                <a:latin typeface="Cambria" panose="02040503050406030204" pitchFamily="18" charset="0"/>
              </a:rPr>
              <a:t>Cocher </a:t>
            </a:r>
            <a:r>
              <a:rPr lang="fr-FR" sz="2400" b="1" i="1" dirty="0">
                <a:latin typeface="Cambria" panose="02040503050406030204" pitchFamily="18" charset="0"/>
              </a:rPr>
              <a:t>« Prévenir le destinataire par un e-mail »</a:t>
            </a:r>
          </a:p>
          <a:p>
            <a:endParaRPr lang="fr-FR" b="1" dirty="0">
              <a:effectLst>
                <a:outerShdw blurRad="38100" dist="38100" dir="2700000" algn="tl">
                  <a:srgbClr val="000000">
                    <a:alpha val="43137"/>
                  </a:srgbClr>
                </a:outerShdw>
              </a:effectLst>
              <a:latin typeface="Cambria" panose="02040503050406030204" pitchFamily="18" charset="0"/>
            </a:endParaRPr>
          </a:p>
          <a:p>
            <a:endParaRPr lang="fr-FR" dirty="0"/>
          </a:p>
        </p:txBody>
      </p:sp>
      <p:sp>
        <p:nvSpPr>
          <p:cNvPr id="4" name="Espace réservé du numéro de diapositive 3">
            <a:extLst>
              <a:ext uri="{FF2B5EF4-FFF2-40B4-BE49-F238E27FC236}">
                <a16:creationId xmlns:a16="http://schemas.microsoft.com/office/drawing/2014/main" id="{7FEDD956-6386-4BF2-9CFD-2BC97720C6DB}"/>
              </a:ext>
            </a:extLst>
          </p:cNvPr>
          <p:cNvSpPr>
            <a:spLocks noGrp="1"/>
          </p:cNvSpPr>
          <p:nvPr>
            <p:ph type="sldNum" sz="quarter" idx="12"/>
          </p:nvPr>
        </p:nvSpPr>
        <p:spPr/>
        <p:txBody>
          <a:bodyPr/>
          <a:lstStyle/>
          <a:p>
            <a:fld id="{334A195C-1B5D-4407-B974-A1242F659D90}" type="slidenum">
              <a:rPr lang="fr-FR" smtClean="0"/>
              <a:pPr/>
              <a:t>18</a:t>
            </a:fld>
            <a:endParaRPr lang="fr-FR"/>
          </a:p>
        </p:txBody>
      </p:sp>
    </p:spTree>
    <p:extLst>
      <p:ext uri="{BB962C8B-B14F-4D97-AF65-F5344CB8AC3E}">
        <p14:creationId xmlns:p14="http://schemas.microsoft.com/office/powerpoint/2010/main" val="1366386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097850-E0B6-4A2C-8F0A-C03E03D42AE5}"/>
              </a:ext>
            </a:extLst>
          </p:cNvPr>
          <p:cNvSpPr>
            <a:spLocks noGrp="1"/>
          </p:cNvSpPr>
          <p:nvPr>
            <p:ph type="title"/>
          </p:nvPr>
        </p:nvSpPr>
        <p:spPr>
          <a:xfrm>
            <a:off x="1176866" y="915337"/>
            <a:ext cx="6798734" cy="929487"/>
          </a:xfrm>
        </p:spPr>
        <p:txBody>
          <a:bodyPr>
            <a:normAutofit/>
          </a:bodyPr>
          <a:lstStyle/>
          <a:p>
            <a:r>
              <a:rPr lang="fr-FR" sz="1800" b="1" dirty="0">
                <a:latin typeface="Cambria" panose="02040503050406030204" pitchFamily="18" charset="0"/>
              </a:rPr>
              <a:t>CRÉER UN OMI MENSUEL</a:t>
            </a:r>
            <a:br>
              <a:rPr lang="fr-FR" sz="1800" b="1" dirty="0">
                <a:latin typeface="Cambria" panose="02040503050406030204" pitchFamily="18" charset="0"/>
              </a:rPr>
            </a:br>
            <a:r>
              <a:rPr lang="fr-FR" sz="1800" b="1" dirty="0">
                <a:latin typeface="Cambria" panose="02040503050406030204" pitchFamily="18" charset="0"/>
              </a:rPr>
              <a:t>Personnels itinérants, en service partagés et OM ponctuel</a:t>
            </a:r>
            <a:endParaRPr lang="fr-FR" sz="1800" dirty="0"/>
          </a:p>
        </p:txBody>
      </p:sp>
      <p:sp>
        <p:nvSpPr>
          <p:cNvPr id="3" name="Espace réservé du contenu 2">
            <a:extLst>
              <a:ext uri="{FF2B5EF4-FFF2-40B4-BE49-F238E27FC236}">
                <a16:creationId xmlns:a16="http://schemas.microsoft.com/office/drawing/2014/main" id="{D8F6ECCF-FB2C-469C-B1B5-EC31A362894E}"/>
              </a:ext>
            </a:extLst>
          </p:cNvPr>
          <p:cNvSpPr>
            <a:spLocks noGrp="1"/>
          </p:cNvSpPr>
          <p:nvPr>
            <p:ph idx="1"/>
          </p:nvPr>
        </p:nvSpPr>
        <p:spPr>
          <a:xfrm>
            <a:off x="1259632" y="1844824"/>
            <a:ext cx="6798736" cy="4097839"/>
          </a:xfrm>
        </p:spPr>
        <p:txBody>
          <a:bodyPr>
            <a:normAutofit fontScale="47500" lnSpcReduction="20000"/>
          </a:bodyPr>
          <a:lstStyle/>
          <a:p>
            <a:pPr>
              <a:buFont typeface="Wingdings" panose="05000000000000000000" pitchFamily="2" charset="2"/>
              <a:buChar char="Ø"/>
            </a:pPr>
            <a:r>
              <a:rPr lang="fr-FR" sz="2000" dirty="0">
                <a:effectLst>
                  <a:outerShdw blurRad="38100" dist="38100" dir="2700000" algn="tl">
                    <a:srgbClr val="000000">
                      <a:alpha val="43137"/>
                    </a:srgbClr>
                  </a:outerShdw>
                </a:effectLst>
                <a:latin typeface="Cambria" panose="02040503050406030204" pitchFamily="18" charset="0"/>
              </a:rPr>
              <a:t>Ouverture du masque </a:t>
            </a:r>
            <a:r>
              <a:rPr lang="fr-FR" sz="2000" b="1" dirty="0">
                <a:effectLst>
                  <a:outerShdw blurRad="38100" dist="38100" dir="2700000" algn="tl">
                    <a:srgbClr val="000000">
                      <a:alpha val="43137"/>
                    </a:srgbClr>
                  </a:outerShdw>
                </a:effectLst>
                <a:latin typeface="Cambria" panose="02040503050406030204" pitchFamily="18" charset="0"/>
              </a:rPr>
              <a:t>« Ordre de mission »</a:t>
            </a:r>
          </a:p>
          <a:p>
            <a:pPr>
              <a:buFont typeface="Wingdings" panose="05000000000000000000" pitchFamily="2" charset="2"/>
              <a:buChar char="Ø"/>
            </a:pPr>
            <a:r>
              <a:rPr lang="fr-FR" sz="2000" b="1" dirty="0">
                <a:effectLst>
                  <a:outerShdw blurRad="38100" dist="38100" dir="2700000" algn="tl">
                    <a:srgbClr val="000000">
                      <a:alpha val="43137"/>
                    </a:srgbClr>
                  </a:outerShdw>
                </a:effectLst>
                <a:latin typeface="Cambria" panose="02040503050406030204" pitchFamily="18" charset="0"/>
              </a:rPr>
              <a:t>Phase validation </a:t>
            </a:r>
          </a:p>
          <a:p>
            <a:pPr marL="0" indent="0">
              <a:buNone/>
            </a:pPr>
            <a:endParaRPr lang="fr-FR" sz="1600" b="1" dirty="0">
              <a:effectLst>
                <a:outerShdw blurRad="38100" dist="38100" dir="2700000" algn="tl">
                  <a:srgbClr val="000000">
                    <a:alpha val="43137"/>
                  </a:srgbClr>
                </a:outerShdw>
              </a:effectLst>
              <a:latin typeface="Cambria" panose="02040503050406030204" pitchFamily="18" charset="0"/>
            </a:endParaRPr>
          </a:p>
          <a:p>
            <a:r>
              <a:rPr lang="fr-FR" sz="2500" i="1" dirty="0">
                <a:latin typeface="Cambria" panose="02040503050406030204" pitchFamily="18" charset="0"/>
              </a:rPr>
              <a:t>Cliquer sur </a:t>
            </a:r>
            <a:r>
              <a:rPr lang="fr-FR" sz="2500" b="1" i="1" dirty="0">
                <a:latin typeface="Cambria" panose="02040503050406030204" pitchFamily="18" charset="0"/>
              </a:rPr>
              <a:t>« Confirmer le changement de statut »</a:t>
            </a:r>
          </a:p>
          <a:p>
            <a:r>
              <a:rPr lang="fr-FR" sz="2500" dirty="0">
                <a:solidFill>
                  <a:prstClr val="black"/>
                </a:solidFill>
                <a:latin typeface="Cambria" panose="02040503050406030204" pitchFamily="18" charset="0"/>
              </a:rPr>
              <a:t>Votre Ordre de Mission est désormais au statut 2 – Attente de validation VH1.</a:t>
            </a:r>
          </a:p>
          <a:p>
            <a:pPr lvl="0" algn="just">
              <a:buFont typeface="Wingdings" panose="05000000000000000000" pitchFamily="2" charset="2"/>
              <a:buChar char="Ø"/>
            </a:pPr>
            <a:endParaRPr lang="fr-FR" sz="2500" dirty="0">
              <a:solidFill>
                <a:prstClr val="black"/>
              </a:solidFill>
              <a:effectLst>
                <a:outerShdw blurRad="38100" dist="38100" dir="2700000" algn="tl">
                  <a:srgbClr val="000000">
                    <a:alpha val="43137"/>
                  </a:srgbClr>
                </a:outerShdw>
              </a:effectLst>
              <a:latin typeface="Cambria" panose="02040503050406030204" pitchFamily="18" charset="0"/>
            </a:endParaRPr>
          </a:p>
          <a:p>
            <a:pPr lvl="0" algn="just">
              <a:buFont typeface="Wingdings" panose="05000000000000000000" pitchFamily="2" charset="2"/>
              <a:buChar char="Ø"/>
            </a:pPr>
            <a:r>
              <a:rPr lang="fr-FR" sz="2500" dirty="0">
                <a:solidFill>
                  <a:prstClr val="black"/>
                </a:solidFill>
                <a:effectLst>
                  <a:outerShdw blurRad="38100" dist="38100" dir="2700000" algn="tl">
                    <a:srgbClr val="000000">
                      <a:alpha val="43137"/>
                    </a:srgbClr>
                  </a:outerShdw>
                </a:effectLst>
                <a:latin typeface="Cambria" panose="02040503050406030204" pitchFamily="18" charset="0"/>
              </a:rPr>
              <a:t>Après contrôle, votre supérieur hiérarchique validera et transmettra votre OMI au valideur « gestionnaire » (Mmes Evelyne NORCA ou MERLIN Florence ou NOTEUIL Nathalie)</a:t>
            </a:r>
          </a:p>
          <a:p>
            <a:pPr marL="0" lvl="0" indent="0" algn="just">
              <a:buNone/>
            </a:pPr>
            <a:r>
              <a:rPr lang="fr-FR" sz="2500" b="1" dirty="0">
                <a:solidFill>
                  <a:prstClr val="black"/>
                </a:solidFill>
                <a:effectLst>
                  <a:outerShdw blurRad="38100" dist="38100" dir="2700000" algn="tl">
                    <a:srgbClr val="000000">
                      <a:alpha val="43137"/>
                    </a:srgbClr>
                  </a:outerShdw>
                </a:effectLst>
                <a:latin typeface="Cambria" panose="02040503050406030204" pitchFamily="18" charset="0"/>
              </a:rPr>
              <a:t>			       OU</a:t>
            </a:r>
          </a:p>
          <a:p>
            <a:pPr lvl="0" algn="just">
              <a:buFont typeface="Wingdings" panose="05000000000000000000" pitchFamily="2" charset="2"/>
              <a:buChar char="Ø"/>
            </a:pPr>
            <a:r>
              <a:rPr lang="fr-FR" sz="2500" dirty="0">
                <a:solidFill>
                  <a:prstClr val="black"/>
                </a:solidFill>
                <a:effectLst>
                  <a:outerShdw blurRad="38100" dist="38100" dir="2700000" algn="tl">
                    <a:srgbClr val="000000">
                      <a:alpha val="43137"/>
                    </a:srgbClr>
                  </a:outerShdw>
                </a:effectLst>
                <a:latin typeface="Cambria" panose="02040503050406030204" pitchFamily="18" charset="0"/>
              </a:rPr>
              <a:t>Vous renverra le document (statut R – révision) en notant le motif du refus de validation (ex: non saisie des horaires de déplacement, nombre de déplacements ne tenant pas compte des absences sur la période, repas pris en dehors de la période 11h-14h, </a:t>
            </a:r>
            <a:r>
              <a:rPr lang="fr-FR" sz="2500" dirty="0" err="1">
                <a:solidFill>
                  <a:prstClr val="black"/>
                </a:solidFill>
                <a:effectLst>
                  <a:outerShdw blurRad="38100" dist="38100" dir="2700000" algn="tl">
                    <a:srgbClr val="000000">
                      <a:alpha val="43137"/>
                    </a:srgbClr>
                  </a:outerShdw>
                </a:effectLst>
                <a:latin typeface="Cambria" panose="02040503050406030204" pitchFamily="18" charset="0"/>
              </a:rPr>
              <a:t>etc</a:t>
            </a:r>
            <a:r>
              <a:rPr lang="fr-FR" sz="2500" dirty="0">
                <a:solidFill>
                  <a:prstClr val="black"/>
                </a:solidFill>
                <a:effectLst>
                  <a:outerShdw blurRad="38100" dist="38100" dir="2700000" algn="tl">
                    <a:srgbClr val="000000">
                      <a:alpha val="43137"/>
                    </a:srgbClr>
                  </a:outerShdw>
                </a:effectLst>
                <a:latin typeface="Cambria" panose="02040503050406030204" pitchFamily="18" charset="0"/>
              </a:rPr>
              <a:t>).</a:t>
            </a:r>
          </a:p>
          <a:p>
            <a:pPr algn="just">
              <a:buFont typeface="Wingdings" panose="05000000000000000000" pitchFamily="2" charset="2"/>
              <a:buChar char="Ø"/>
            </a:pPr>
            <a:r>
              <a:rPr lang="fr-FR" sz="2500" dirty="0">
                <a:solidFill>
                  <a:prstClr val="black"/>
                </a:solidFill>
                <a:effectLst>
                  <a:outerShdw blurRad="38100" dist="38100" dir="2700000" algn="tl">
                    <a:srgbClr val="000000">
                      <a:alpha val="43137"/>
                    </a:srgbClr>
                  </a:outerShdw>
                </a:effectLst>
                <a:latin typeface="Cambria" panose="02040503050406030204" pitchFamily="18" charset="0"/>
              </a:rPr>
              <a:t>Vous corrigerez et enverrez de nouveau votre OMI à votre valideur hiérarchique (VH1) qui fera  suivre au service gestionnaire</a:t>
            </a:r>
          </a:p>
          <a:p>
            <a:pPr algn="just">
              <a:buFont typeface="Wingdings" panose="05000000000000000000" pitchFamily="2" charset="2"/>
              <a:buChar char="Ø"/>
            </a:pPr>
            <a:r>
              <a:rPr lang="fr-FR" sz="2500" dirty="0">
                <a:solidFill>
                  <a:prstClr val="black"/>
                </a:solidFill>
                <a:effectLst>
                  <a:outerShdw blurRad="38100" dist="38100" dir="2700000" algn="tl">
                    <a:srgbClr val="000000">
                      <a:alpha val="43137"/>
                    </a:srgbClr>
                  </a:outerShdw>
                </a:effectLst>
                <a:latin typeface="Cambria" panose="02040503050406030204" pitchFamily="18" charset="0"/>
              </a:rPr>
              <a:t>Le gestionnaire validera ou vous renverra le document (statut R – révision) en notant le motif du refus de validation. Vous corrigerez et renverrez votre OMI au gestionnaire.</a:t>
            </a:r>
          </a:p>
          <a:p>
            <a:pPr algn="just">
              <a:buFont typeface="Wingdings" panose="05000000000000000000" pitchFamily="2" charset="2"/>
              <a:buChar char="Ø"/>
            </a:pPr>
            <a:r>
              <a:rPr lang="fr-FR" sz="2500" dirty="0">
                <a:latin typeface="Cambria" panose="02040503050406030204" pitchFamily="18" charset="0"/>
              </a:rPr>
              <a:t>A ce stade, vous n’avez plus à intervenir sur votre document. En effet, l’état de frais correspondant se génère automatiquement et est transmis au paiement après vérification et validation par le bureau des déplacements du rectorat. </a:t>
            </a:r>
          </a:p>
          <a:p>
            <a:pPr lvl="0" algn="just">
              <a:buFont typeface="Wingdings" panose="05000000000000000000" pitchFamily="2" charset="2"/>
              <a:buChar char="Ø"/>
            </a:pPr>
            <a:endParaRPr lang="fr-FR" sz="2500" dirty="0">
              <a:solidFill>
                <a:prstClr val="black"/>
              </a:solidFill>
              <a:effectLst>
                <a:outerShdw blurRad="38100" dist="38100" dir="2700000" algn="tl">
                  <a:srgbClr val="000000">
                    <a:alpha val="43137"/>
                  </a:srgbClr>
                </a:outerShdw>
              </a:effectLst>
              <a:latin typeface="Cambria" panose="02040503050406030204" pitchFamily="18" charset="0"/>
            </a:endParaRPr>
          </a:p>
          <a:p>
            <a:pPr lvl="0" algn="just">
              <a:buFont typeface="Wingdings" panose="05000000000000000000" pitchFamily="2" charset="2"/>
              <a:buChar char="Ø"/>
            </a:pPr>
            <a:endParaRPr lang="fr-FR" sz="1900" dirty="0">
              <a:solidFill>
                <a:prstClr val="black"/>
              </a:solidFill>
              <a:effectLst>
                <a:outerShdw blurRad="38100" dist="38100" dir="2700000" algn="tl">
                  <a:srgbClr val="000000">
                    <a:alpha val="43137"/>
                  </a:srgbClr>
                </a:outerShdw>
              </a:effectLst>
              <a:latin typeface="Cambria" panose="02040503050406030204" pitchFamily="18" charset="0"/>
            </a:endParaRPr>
          </a:p>
          <a:p>
            <a:pPr lvl="0" algn="just">
              <a:buFont typeface="Wingdings" panose="05000000000000000000" pitchFamily="2" charset="2"/>
              <a:buChar char="Ø"/>
            </a:pPr>
            <a:endParaRPr lang="fr-FR" sz="1900" dirty="0">
              <a:solidFill>
                <a:prstClr val="black"/>
              </a:solidFill>
              <a:effectLst>
                <a:outerShdw blurRad="38100" dist="38100" dir="2700000" algn="tl">
                  <a:srgbClr val="000000">
                    <a:alpha val="43137"/>
                  </a:srgbClr>
                </a:outerShdw>
              </a:effectLst>
              <a:latin typeface="Cambria" panose="02040503050406030204" pitchFamily="18" charset="0"/>
            </a:endParaRPr>
          </a:p>
          <a:p>
            <a:endParaRPr lang="fr-FR" sz="1400" b="1" i="1" dirty="0">
              <a:latin typeface="Cambria" panose="02040503050406030204" pitchFamily="18" charset="0"/>
            </a:endParaRPr>
          </a:p>
          <a:p>
            <a:endParaRPr lang="fr-FR" sz="1400" dirty="0">
              <a:latin typeface="Cambria" panose="02040503050406030204" pitchFamily="18" charset="0"/>
            </a:endParaRPr>
          </a:p>
        </p:txBody>
      </p:sp>
      <p:sp>
        <p:nvSpPr>
          <p:cNvPr id="4" name="Espace réservé du numéro de diapositive 3">
            <a:extLst>
              <a:ext uri="{FF2B5EF4-FFF2-40B4-BE49-F238E27FC236}">
                <a16:creationId xmlns:a16="http://schemas.microsoft.com/office/drawing/2014/main" id="{8E2FE541-7B48-4B56-A314-17443F40E4BF}"/>
              </a:ext>
            </a:extLst>
          </p:cNvPr>
          <p:cNvSpPr>
            <a:spLocks noGrp="1"/>
          </p:cNvSpPr>
          <p:nvPr>
            <p:ph type="sldNum" sz="quarter" idx="12"/>
          </p:nvPr>
        </p:nvSpPr>
        <p:spPr/>
        <p:txBody>
          <a:bodyPr/>
          <a:lstStyle/>
          <a:p>
            <a:fld id="{334A195C-1B5D-4407-B974-A1242F659D90}" type="slidenum">
              <a:rPr lang="fr-FR" smtClean="0"/>
              <a:pPr/>
              <a:t>19</a:t>
            </a:fld>
            <a:endParaRPr lang="fr-FR"/>
          </a:p>
        </p:txBody>
      </p:sp>
      <p:pic>
        <p:nvPicPr>
          <p:cNvPr id="6" name="Image 5">
            <a:extLst>
              <a:ext uri="{FF2B5EF4-FFF2-40B4-BE49-F238E27FC236}">
                <a16:creationId xmlns:a16="http://schemas.microsoft.com/office/drawing/2014/main" id="{8B2CF57B-5D01-4F14-8E1E-098DEB777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370" cy="915337"/>
          </a:xfrm>
          <a:prstGeom prst="rect">
            <a:avLst/>
          </a:prstGeom>
        </p:spPr>
      </p:pic>
    </p:spTree>
    <p:extLst>
      <p:ext uri="{BB962C8B-B14F-4D97-AF65-F5344CB8AC3E}">
        <p14:creationId xmlns:p14="http://schemas.microsoft.com/office/powerpoint/2010/main" val="3487298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55576" y="6093296"/>
            <a:ext cx="7416824" cy="307777"/>
          </a:xfrm>
          <a:prstGeom prst="rect">
            <a:avLst/>
          </a:prstGeom>
          <a:noFill/>
        </p:spPr>
        <p:txBody>
          <a:bodyPr wrap="square" rtlCol="0">
            <a:spAutoFit/>
          </a:bodyPr>
          <a:lstStyle/>
          <a:p>
            <a:pPr algn="r"/>
            <a:r>
              <a:rPr lang="fr-FR" sz="1000" b="1" dirty="0">
                <a:latin typeface="Baskerville Old Face" panose="02020602080505020303" pitchFamily="18" charset="0"/>
              </a:rPr>
              <a:t>Bureau Missions, Déplacements et IFCR</a:t>
            </a:r>
            <a:r>
              <a:rPr lang="fr-FR" sz="1400" dirty="0">
                <a:latin typeface="Cambria" panose="02040503050406030204" pitchFamily="18" charset="0"/>
              </a:rPr>
              <a:t>– </a:t>
            </a:r>
            <a:r>
              <a:rPr lang="fr-FR" sz="900" dirty="0">
                <a:latin typeface="Cambria" panose="02040503050406030204" pitchFamily="18" charset="0"/>
              </a:rPr>
              <a:t>Frais de déplacements </a:t>
            </a:r>
          </a:p>
        </p:txBody>
      </p:sp>
      <p:sp>
        <p:nvSpPr>
          <p:cNvPr id="6" name="ZoneTexte 5"/>
          <p:cNvSpPr txBox="1"/>
          <p:nvPr/>
        </p:nvSpPr>
        <p:spPr>
          <a:xfrm>
            <a:off x="1580829" y="661920"/>
            <a:ext cx="6480720" cy="612934"/>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b="1" dirty="0">
                <a:latin typeface="Cambria" panose="02040503050406030204" pitchFamily="18" charset="0"/>
              </a:rPr>
              <a:t>CRÉER UN OMI MENSUEL</a:t>
            </a:r>
            <a:br>
              <a:rPr lang="fr-FR" dirty="0">
                <a:latin typeface="Cambria" panose="02040503050406030204" pitchFamily="18" charset="0"/>
              </a:rPr>
            </a:br>
            <a:r>
              <a:rPr lang="fr-FR" sz="1400" i="1" dirty="0">
                <a:latin typeface="Cambria" panose="02040503050406030204" pitchFamily="18" charset="0"/>
              </a:rPr>
              <a:t>Personnel Itinérants, Service partagé et OM ponctuel</a:t>
            </a:r>
            <a:endParaRPr lang="fr-FR" sz="1600" i="1" dirty="0">
              <a:latin typeface="Cambria" panose="02040503050406030204" pitchFamily="18" charset="0"/>
            </a:endParaRPr>
          </a:p>
        </p:txBody>
      </p:sp>
      <p:sp>
        <p:nvSpPr>
          <p:cNvPr id="7" name="ZoneTexte 6"/>
          <p:cNvSpPr txBox="1"/>
          <p:nvPr/>
        </p:nvSpPr>
        <p:spPr>
          <a:xfrm>
            <a:off x="1022864" y="1736742"/>
            <a:ext cx="7056784" cy="4062651"/>
          </a:xfrm>
          <a:prstGeom prst="rect">
            <a:avLst/>
          </a:prstGeom>
          <a:noFill/>
        </p:spPr>
        <p:txBody>
          <a:bodyPr wrap="square" rtlCol="0">
            <a:spAutoFit/>
          </a:bodyPr>
          <a:lstStyle/>
          <a:p>
            <a:pPr algn="just"/>
            <a:endParaRPr lang="fr-FR" sz="1600" dirty="0">
              <a:latin typeface="Cambria" panose="02040503050406030204" pitchFamily="18" charset="0"/>
            </a:endParaRPr>
          </a:p>
          <a:p>
            <a:pPr algn="just"/>
            <a:r>
              <a:rPr lang="fr-FR" sz="1400" dirty="0">
                <a:latin typeface="Cambria" panose="02040503050406030204" pitchFamily="18" charset="0"/>
              </a:rPr>
              <a:t>L’objectif de ce guide est de vous permettre de faire votre demande mensuelle de remboursement  de vos frais de déplacement HORS FORMATION ET HORS EXAMENS ET CONCOURS en créant un OMI dans l’application CHORUS-DT. </a:t>
            </a:r>
          </a:p>
          <a:p>
            <a:pPr algn="just"/>
            <a:endParaRPr lang="fr-FR" sz="1400" b="1" u="sng" dirty="0">
              <a:latin typeface="Cambria" panose="02040503050406030204" pitchFamily="18" charset="0"/>
            </a:endParaRPr>
          </a:p>
          <a:p>
            <a:pPr algn="just"/>
            <a:r>
              <a:rPr lang="fr-FR" sz="1400" b="1" u="sng" dirty="0">
                <a:latin typeface="Cambria" panose="02040503050406030204" pitchFamily="18" charset="0"/>
              </a:rPr>
              <a:t>Information:</a:t>
            </a:r>
          </a:p>
          <a:p>
            <a:pPr algn="just"/>
            <a:endParaRPr lang="fr-FR" sz="1400" b="1" u="sng" dirty="0">
              <a:latin typeface="Cambria" panose="02040503050406030204" pitchFamily="18" charset="0"/>
            </a:endParaRPr>
          </a:p>
          <a:p>
            <a:pPr algn="just"/>
            <a:r>
              <a:rPr lang="fr-FR" sz="1400" dirty="0">
                <a:latin typeface="Cambria" panose="02040503050406030204" pitchFamily="18" charset="0"/>
              </a:rPr>
              <a:t>- Une fois que votre dossier de </a:t>
            </a:r>
            <a:r>
              <a:rPr lang="fr-FR" sz="1400" b="1" i="1" dirty="0">
                <a:latin typeface="Cambria" panose="02040503050406030204" pitchFamily="18" charset="0"/>
              </a:rPr>
              <a:t>« Demande d’autorisation d’utiliser son véhicule personnel pour les besoins du service » </a:t>
            </a:r>
            <a:r>
              <a:rPr lang="fr-FR" sz="1400" dirty="0">
                <a:latin typeface="Cambria" panose="02040503050406030204" pitchFamily="18" charset="0"/>
              </a:rPr>
              <a:t>au titre de l’année scolaire </a:t>
            </a:r>
            <a:r>
              <a:rPr lang="fr-FR" sz="1400" b="1" i="1" dirty="0">
                <a:latin typeface="Cambria" panose="02040503050406030204" pitchFamily="18" charset="0"/>
              </a:rPr>
              <a:t>a été approuvé par la Rectrice, </a:t>
            </a:r>
            <a:r>
              <a:rPr lang="fr-FR" sz="1400" dirty="0">
                <a:latin typeface="Cambria" panose="02040503050406030204" pitchFamily="18" charset="0"/>
              </a:rPr>
              <a:t>les gestionnaires des frais de déplacements créent un ordre de mission permanent (OMP) </a:t>
            </a:r>
            <a:r>
              <a:rPr lang="fr-FR" sz="1400" dirty="0"/>
              <a:t>(dématérialisé) </a:t>
            </a:r>
            <a:r>
              <a:rPr lang="fr-FR" sz="1400" dirty="0">
                <a:latin typeface="Cambria" panose="02040503050406030204" pitchFamily="18" charset="0"/>
              </a:rPr>
              <a:t>.</a:t>
            </a:r>
          </a:p>
          <a:p>
            <a:pPr algn="just"/>
            <a:r>
              <a:rPr lang="fr-FR" sz="1400" dirty="0">
                <a:latin typeface="Cambria" panose="02040503050406030204" pitchFamily="18" charset="0"/>
              </a:rPr>
              <a:t>- Vous pouvez aussi créer votre OMP en vous appuyant sur le modèle de l’OMP de l’année précédente pour renseigner les différentes rubriques. Dans ce cas, il convient d’adresser votre OMP à votre VH1 ( en ayant pris soin au préalable de rattacher les pièces justificatives)qui le fera suivre au service gestionnaire après validation.</a:t>
            </a:r>
          </a:p>
          <a:p>
            <a:pPr algn="just"/>
            <a:endParaRPr lang="fr-FR" dirty="0"/>
          </a:p>
          <a:p>
            <a:r>
              <a:rPr lang="fr-FR" sz="1400" dirty="0">
                <a:latin typeface="Cambria" panose="02040503050406030204" pitchFamily="18" charset="0"/>
                <a:ea typeface="Cambria" panose="02040503050406030204" pitchFamily="18" charset="0"/>
              </a:rPr>
              <a:t>Dès lors, vous pouvez créer votre </a:t>
            </a:r>
            <a:r>
              <a:rPr lang="fr-FR" sz="1400" b="1" dirty="0">
                <a:latin typeface="Cambria" panose="02040503050406030204" pitchFamily="18" charset="0"/>
                <a:ea typeface="Cambria" panose="02040503050406030204" pitchFamily="18" charset="0"/>
              </a:rPr>
              <a:t>OMI mensuel </a:t>
            </a:r>
            <a:r>
              <a:rPr lang="fr-FR" sz="1400" dirty="0">
                <a:latin typeface="Cambria" panose="02040503050406030204" pitchFamily="18" charset="0"/>
                <a:ea typeface="Cambria" panose="02040503050406030204" pitchFamily="18" charset="0"/>
              </a:rPr>
              <a:t>que vous rattachez à votre OMP. L’OMI </a:t>
            </a:r>
            <a:r>
              <a:rPr lang="fr-FR" sz="1400" b="1" dirty="0">
                <a:latin typeface="Cambria" panose="02040503050406030204" pitchFamily="18" charset="0"/>
                <a:ea typeface="Cambria" panose="02040503050406030204" pitchFamily="18" charset="0"/>
              </a:rPr>
              <a:t>récapitule les frais </a:t>
            </a:r>
            <a:r>
              <a:rPr lang="fr-FR" sz="1400" dirty="0">
                <a:latin typeface="Cambria" panose="02040503050406030204" pitchFamily="18" charset="0"/>
                <a:ea typeface="Cambria" panose="02040503050406030204" pitchFamily="18" charset="0"/>
              </a:rPr>
              <a:t>liés aux déplacements du mois écoulé.- </a:t>
            </a:r>
          </a:p>
        </p:txBody>
      </p:sp>
      <p:sp>
        <p:nvSpPr>
          <p:cNvPr id="2" name="Espace réservé du numéro de diapositive 1">
            <a:extLst>
              <a:ext uri="{FF2B5EF4-FFF2-40B4-BE49-F238E27FC236}">
                <a16:creationId xmlns:a16="http://schemas.microsoft.com/office/drawing/2014/main" id="{007543DB-24C7-4945-9E0B-9C369C46F994}"/>
              </a:ext>
            </a:extLst>
          </p:cNvPr>
          <p:cNvSpPr>
            <a:spLocks noGrp="1"/>
          </p:cNvSpPr>
          <p:nvPr>
            <p:ph type="sldNum" sz="quarter" idx="12"/>
          </p:nvPr>
        </p:nvSpPr>
        <p:spPr/>
        <p:txBody>
          <a:bodyPr/>
          <a:lstStyle/>
          <a:p>
            <a:fld id="{334A195C-1B5D-4407-B974-A1242F659D90}" type="slidenum">
              <a:rPr lang="fr-FR" smtClean="0"/>
              <a:pPr/>
              <a:t>2</a:t>
            </a:fld>
            <a:endParaRPr lang="fr-FR"/>
          </a:p>
        </p:txBody>
      </p:sp>
      <p:pic>
        <p:nvPicPr>
          <p:cNvPr id="5" name="Image 4">
            <a:extLst>
              <a:ext uri="{FF2B5EF4-FFF2-40B4-BE49-F238E27FC236}">
                <a16:creationId xmlns:a16="http://schemas.microsoft.com/office/drawing/2014/main" id="{5261BE83-D010-451A-B51E-22AB07D722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094"/>
            <a:ext cx="1219370" cy="866626"/>
          </a:xfrm>
          <a:prstGeom prst="rect">
            <a:avLst/>
          </a:prstGeom>
        </p:spPr>
      </p:pic>
    </p:spTree>
    <p:extLst>
      <p:ext uri="{BB962C8B-B14F-4D97-AF65-F5344CB8AC3E}">
        <p14:creationId xmlns:p14="http://schemas.microsoft.com/office/powerpoint/2010/main" val="316520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397165-0F4F-4D82-83AC-3D022EA85E4C}"/>
              </a:ext>
            </a:extLst>
          </p:cNvPr>
          <p:cNvSpPr>
            <a:spLocks noGrp="1"/>
          </p:cNvSpPr>
          <p:nvPr>
            <p:ph type="title"/>
          </p:nvPr>
        </p:nvSpPr>
        <p:spPr/>
        <p:txBody>
          <a:bodyPr>
            <a:normAutofit/>
          </a:bodyPr>
          <a:lstStyle/>
          <a:p>
            <a:r>
              <a:rPr lang="fr-FR" sz="1800" b="1" dirty="0">
                <a:latin typeface="Cambria" panose="02040503050406030204" pitchFamily="18" charset="0"/>
              </a:rPr>
              <a:t>CRÉER UN OMI MENSUEL</a:t>
            </a:r>
            <a:br>
              <a:rPr lang="fr-FR" sz="1800" b="1" dirty="0">
                <a:latin typeface="Cambria" panose="02040503050406030204" pitchFamily="18" charset="0"/>
              </a:rPr>
            </a:br>
            <a:r>
              <a:rPr lang="fr-FR" sz="1800" b="1" dirty="0">
                <a:latin typeface="Cambria" panose="02040503050406030204" pitchFamily="18" charset="0"/>
              </a:rPr>
              <a:t>Personnels itinérants, en service partagés et OM ponctuel</a:t>
            </a:r>
            <a:endParaRPr lang="fr-FR" sz="1800" dirty="0"/>
          </a:p>
        </p:txBody>
      </p:sp>
      <p:sp>
        <p:nvSpPr>
          <p:cNvPr id="4" name="Étoile à 7 branches 10">
            <a:extLst>
              <a:ext uri="{FF2B5EF4-FFF2-40B4-BE49-F238E27FC236}">
                <a16:creationId xmlns:a16="http://schemas.microsoft.com/office/drawing/2014/main" id="{4D6147A1-0211-471E-8931-16EE48758561}"/>
              </a:ext>
            </a:extLst>
          </p:cNvPr>
          <p:cNvSpPr>
            <a:spLocks noGrp="1"/>
          </p:cNvSpPr>
          <p:nvPr>
            <p:ph idx="1"/>
          </p:nvPr>
        </p:nvSpPr>
        <p:spPr>
          <a:xfrm>
            <a:off x="1176338" y="2490788"/>
            <a:ext cx="6799262" cy="3444875"/>
          </a:xfrm>
          <a:prstGeom prst="star7">
            <a:avLst/>
          </a:prstGeom>
          <a:solidFill>
            <a:schemeClr val="accent6">
              <a:lumMod val="40000"/>
              <a:lumOff val="60000"/>
            </a:schemeClr>
          </a:solidFill>
          <a:ln>
            <a:solidFill>
              <a:srgbClr val="0000FF"/>
            </a:solidFill>
          </a:ln>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fr-FR" sz="11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omic Sans MS" panose="030F0702030302020204" pitchFamily="66" charset="0"/>
            </a:endParaRPr>
          </a:p>
          <a:p>
            <a:pPr marL="0" indent="0" algn="ctr">
              <a:buNone/>
            </a:pPr>
            <a:r>
              <a:rPr lang="fr-FR"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omic Sans MS" panose="030F0702030302020204" pitchFamily="66" charset="0"/>
              </a:rPr>
              <a:t>SAISIE REUSSIE AVEC SUCCES !</a:t>
            </a:r>
          </a:p>
        </p:txBody>
      </p:sp>
      <p:sp>
        <p:nvSpPr>
          <p:cNvPr id="3" name="Espace réservé du numéro de diapositive 2">
            <a:extLst>
              <a:ext uri="{FF2B5EF4-FFF2-40B4-BE49-F238E27FC236}">
                <a16:creationId xmlns:a16="http://schemas.microsoft.com/office/drawing/2014/main" id="{11F49CFD-1630-406D-90AF-9B8852D6DB41}"/>
              </a:ext>
            </a:extLst>
          </p:cNvPr>
          <p:cNvSpPr>
            <a:spLocks noGrp="1"/>
          </p:cNvSpPr>
          <p:nvPr>
            <p:ph type="sldNum" sz="quarter" idx="12"/>
          </p:nvPr>
        </p:nvSpPr>
        <p:spPr/>
        <p:txBody>
          <a:bodyPr/>
          <a:lstStyle/>
          <a:p>
            <a:fld id="{334A195C-1B5D-4407-B974-A1242F659D90}" type="slidenum">
              <a:rPr lang="fr-FR" smtClean="0"/>
              <a:pPr/>
              <a:t>20</a:t>
            </a:fld>
            <a:endParaRPr lang="fr-FR"/>
          </a:p>
        </p:txBody>
      </p:sp>
      <p:pic>
        <p:nvPicPr>
          <p:cNvPr id="6" name="Image 5">
            <a:extLst>
              <a:ext uri="{FF2B5EF4-FFF2-40B4-BE49-F238E27FC236}">
                <a16:creationId xmlns:a16="http://schemas.microsoft.com/office/drawing/2014/main" id="{E4BF160E-52FB-4B89-B6D6-4BE658999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76" y="0"/>
            <a:ext cx="1219370" cy="836712"/>
          </a:xfrm>
          <a:prstGeom prst="rect">
            <a:avLst/>
          </a:prstGeom>
        </p:spPr>
      </p:pic>
    </p:spTree>
    <p:extLst>
      <p:ext uri="{BB962C8B-B14F-4D97-AF65-F5344CB8AC3E}">
        <p14:creationId xmlns:p14="http://schemas.microsoft.com/office/powerpoint/2010/main" val="1628233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B4FE25-0FE4-4DDB-A76F-EACE51A43A57}"/>
              </a:ext>
            </a:extLst>
          </p:cNvPr>
          <p:cNvSpPr>
            <a:spLocks noGrp="1"/>
          </p:cNvSpPr>
          <p:nvPr>
            <p:ph type="title"/>
          </p:nvPr>
        </p:nvSpPr>
        <p:spPr/>
        <p:txBody>
          <a:bodyPr>
            <a:normAutofit/>
          </a:bodyPr>
          <a:lstStyle/>
          <a:p>
            <a:r>
              <a:rPr lang="fr-FR" sz="2000" b="1" dirty="0">
                <a:latin typeface="Cambria" panose="02040503050406030204" pitchFamily="18" charset="0"/>
              </a:rPr>
              <a:t>CRÉER UN OMI MENSUEL</a:t>
            </a:r>
            <a:br>
              <a:rPr lang="fr-FR" sz="2000" b="1" dirty="0">
                <a:latin typeface="Cambria" panose="02040503050406030204" pitchFamily="18" charset="0"/>
              </a:rPr>
            </a:br>
            <a:r>
              <a:rPr lang="fr-FR" sz="2000" b="1" dirty="0">
                <a:latin typeface="Cambria" panose="02040503050406030204" pitchFamily="18" charset="0"/>
              </a:rPr>
              <a:t>Personnels itinérants, en service partagés</a:t>
            </a:r>
            <a:br>
              <a:rPr lang="fr-FR" sz="2000" b="1" dirty="0">
                <a:latin typeface="Cambria" panose="02040503050406030204" pitchFamily="18" charset="0"/>
              </a:rPr>
            </a:br>
            <a:r>
              <a:rPr lang="fr-FR" sz="2000" b="1" dirty="0">
                <a:latin typeface="Cambria" panose="02040503050406030204" pitchFamily="18" charset="0"/>
              </a:rPr>
              <a:t> et OM ponctuel</a:t>
            </a:r>
            <a:endParaRPr lang="fr-FR" sz="2000" dirty="0"/>
          </a:p>
        </p:txBody>
      </p:sp>
      <p:sp>
        <p:nvSpPr>
          <p:cNvPr id="3" name="Espace réservé du contenu 2">
            <a:extLst>
              <a:ext uri="{FF2B5EF4-FFF2-40B4-BE49-F238E27FC236}">
                <a16:creationId xmlns:a16="http://schemas.microsoft.com/office/drawing/2014/main" id="{E45981C6-443C-4FC0-A21C-0558AC9D513D}"/>
              </a:ext>
            </a:extLst>
          </p:cNvPr>
          <p:cNvSpPr>
            <a:spLocks noGrp="1"/>
          </p:cNvSpPr>
          <p:nvPr>
            <p:ph idx="1"/>
          </p:nvPr>
        </p:nvSpPr>
        <p:spPr/>
        <p:txBody>
          <a:bodyPr>
            <a:normAutofit fontScale="85000" lnSpcReduction="20000"/>
          </a:bodyPr>
          <a:lstStyle/>
          <a:p>
            <a:r>
              <a:rPr lang="fr-FR" sz="2200" dirty="0">
                <a:latin typeface="Cambria" panose="02040503050406030204" pitchFamily="18" charset="0"/>
              </a:rPr>
              <a:t>En cas de difficultés, vous voudrez bien prendre contact avec les interlocuteurs dont les noms suivent et selon la 1</a:t>
            </a:r>
            <a:r>
              <a:rPr lang="fr-FR" sz="2200" baseline="30000" dirty="0">
                <a:latin typeface="Cambria" panose="02040503050406030204" pitchFamily="18" charset="0"/>
              </a:rPr>
              <a:t>ère</a:t>
            </a:r>
            <a:r>
              <a:rPr lang="fr-FR" sz="2200" dirty="0">
                <a:latin typeface="Cambria" panose="02040503050406030204" pitchFamily="18" charset="0"/>
              </a:rPr>
              <a:t> lettre de votre nom:</a:t>
            </a:r>
          </a:p>
          <a:p>
            <a:pPr marL="0" indent="0">
              <a:buNone/>
            </a:pPr>
            <a:r>
              <a:rPr lang="fr-FR" sz="2000" dirty="0"/>
              <a:t>De A à E + T - Florence MERLIN</a:t>
            </a:r>
            <a:r>
              <a:rPr lang="fr-FR" sz="2000" dirty="0">
                <a:latin typeface="Cambria" panose="02040503050406030204" pitchFamily="18" charset="0"/>
              </a:rPr>
              <a:t> , gestionnaire</a:t>
            </a:r>
            <a:r>
              <a:rPr lang="fr-FR" sz="2000" dirty="0"/>
              <a:t> (0596522700) </a:t>
            </a:r>
            <a:r>
              <a:rPr lang="fr-FR" sz="2000" dirty="0">
                <a:latin typeface="Cambria" panose="02040503050406030204" pitchFamily="18" charset="0"/>
              </a:rPr>
              <a:t>porte 208</a:t>
            </a:r>
            <a:br>
              <a:rPr lang="fr-FR" sz="2000" dirty="0"/>
            </a:br>
            <a:br>
              <a:rPr lang="fr-FR" sz="2000" dirty="0"/>
            </a:br>
            <a:r>
              <a:rPr lang="fr-FR" sz="2000" dirty="0"/>
              <a:t>De F à J + U à Z - Nathalie NOTEUIL</a:t>
            </a:r>
            <a:r>
              <a:rPr lang="fr-FR" sz="2000" dirty="0">
                <a:latin typeface="Cambria" panose="02040503050406030204" pitchFamily="18" charset="0"/>
              </a:rPr>
              <a:t> , gestionnaire</a:t>
            </a:r>
            <a:r>
              <a:rPr lang="fr-FR" sz="2000" dirty="0"/>
              <a:t> (0596522933 ) porte 208</a:t>
            </a:r>
            <a:br>
              <a:rPr lang="fr-FR" sz="2000" dirty="0"/>
            </a:br>
            <a:br>
              <a:rPr lang="fr-FR" sz="2000" dirty="0"/>
            </a:br>
            <a:r>
              <a:rPr lang="fr-FR" sz="2000" dirty="0"/>
              <a:t>De K à S –Evelyne NORCA</a:t>
            </a:r>
            <a:r>
              <a:rPr lang="fr-FR" sz="2000" dirty="0">
                <a:latin typeface="Cambria" panose="02040503050406030204" pitchFamily="18" charset="0"/>
              </a:rPr>
              <a:t>, gestionnaire</a:t>
            </a:r>
            <a:r>
              <a:rPr lang="fr-FR" sz="2000" dirty="0"/>
              <a:t> (0596522932) porte 207</a:t>
            </a:r>
            <a:br>
              <a:rPr lang="fr-FR" sz="2000" dirty="0"/>
            </a:br>
            <a:br>
              <a:rPr lang="fr-FR" sz="2000" dirty="0"/>
            </a:br>
            <a:r>
              <a:rPr lang="fr-FR" sz="2000" dirty="0"/>
              <a:t>ou par mail: br.fraisdeplacements@ac-martinique.fr</a:t>
            </a:r>
            <a:endParaRPr lang="fr-FR" sz="2200" dirty="0">
              <a:latin typeface="Cambria" panose="02040503050406030204" pitchFamily="18" charset="0"/>
            </a:endParaRPr>
          </a:p>
          <a:p>
            <a:pPr marL="0" indent="0">
              <a:buNone/>
            </a:pPr>
            <a:r>
              <a:rPr lang="fr-FR" sz="2200" dirty="0">
                <a:latin typeface="Cambria" panose="02040503050406030204" pitchFamily="18" charset="0"/>
              </a:rPr>
              <a:t>		</a:t>
            </a:r>
          </a:p>
          <a:p>
            <a:pPr marL="0" indent="0">
              <a:buNone/>
            </a:pPr>
            <a:r>
              <a:rPr lang="fr-FR" sz="1900" dirty="0">
                <a:latin typeface="Garamond" panose="02020404030301010803" pitchFamily="18" charset="0"/>
              </a:rPr>
              <a:t>Mme Lynda AMRA, chef de bureau (porte 209- tél: 0596 522654)</a:t>
            </a:r>
          </a:p>
          <a:p>
            <a:endParaRPr lang="fr-FR" dirty="0"/>
          </a:p>
        </p:txBody>
      </p:sp>
      <p:sp>
        <p:nvSpPr>
          <p:cNvPr id="4" name="Espace réservé du numéro de diapositive 3">
            <a:extLst>
              <a:ext uri="{FF2B5EF4-FFF2-40B4-BE49-F238E27FC236}">
                <a16:creationId xmlns:a16="http://schemas.microsoft.com/office/drawing/2014/main" id="{4748B516-5684-47A1-A188-F87CADD4BF17}"/>
              </a:ext>
            </a:extLst>
          </p:cNvPr>
          <p:cNvSpPr>
            <a:spLocks noGrp="1"/>
          </p:cNvSpPr>
          <p:nvPr>
            <p:ph type="sldNum" sz="quarter" idx="12"/>
          </p:nvPr>
        </p:nvSpPr>
        <p:spPr/>
        <p:txBody>
          <a:bodyPr/>
          <a:lstStyle/>
          <a:p>
            <a:fld id="{334A195C-1B5D-4407-B974-A1242F659D90}" type="slidenum">
              <a:rPr lang="fr-FR" smtClean="0"/>
              <a:pPr/>
              <a:t>21</a:t>
            </a:fld>
            <a:endParaRPr lang="fr-FR"/>
          </a:p>
        </p:txBody>
      </p:sp>
      <p:pic>
        <p:nvPicPr>
          <p:cNvPr id="6" name="Image 5">
            <a:extLst>
              <a:ext uri="{FF2B5EF4-FFF2-40B4-BE49-F238E27FC236}">
                <a16:creationId xmlns:a16="http://schemas.microsoft.com/office/drawing/2014/main" id="{647E0D25-E7FA-4E9B-99D5-F910B19D05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05" y="5234"/>
            <a:ext cx="1219370" cy="884701"/>
          </a:xfrm>
          <a:prstGeom prst="rect">
            <a:avLst/>
          </a:prstGeom>
        </p:spPr>
      </p:pic>
    </p:spTree>
    <p:extLst>
      <p:ext uri="{BB962C8B-B14F-4D97-AF65-F5344CB8AC3E}">
        <p14:creationId xmlns:p14="http://schemas.microsoft.com/office/powerpoint/2010/main" val="4022025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55576" y="6093296"/>
            <a:ext cx="7416824" cy="230832"/>
          </a:xfrm>
          <a:prstGeom prst="rect">
            <a:avLst/>
          </a:prstGeom>
          <a:noFill/>
        </p:spPr>
        <p:txBody>
          <a:bodyPr wrap="square" rtlCol="0">
            <a:spAutoFit/>
          </a:bodyPr>
          <a:lstStyle/>
          <a:p>
            <a:pPr algn="r"/>
            <a:r>
              <a:rPr lang="fr-FR" sz="900" dirty="0">
                <a:latin typeface="Cambria" panose="02040503050406030204" pitchFamily="18" charset="0"/>
              </a:rPr>
              <a:t> </a:t>
            </a:r>
          </a:p>
        </p:txBody>
      </p:sp>
      <p:sp>
        <p:nvSpPr>
          <p:cNvPr id="6" name="ZoneTexte 5"/>
          <p:cNvSpPr txBox="1"/>
          <p:nvPr/>
        </p:nvSpPr>
        <p:spPr>
          <a:xfrm>
            <a:off x="1691680" y="764704"/>
            <a:ext cx="6264696" cy="374571"/>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b="1" dirty="0">
                <a:latin typeface="Cambria" panose="02040503050406030204" pitchFamily="18" charset="0"/>
              </a:rPr>
              <a:t>LA REGLEMENTATION</a:t>
            </a:r>
            <a:endParaRPr lang="fr-FR" sz="1400" i="1" dirty="0">
              <a:latin typeface="Cambria" panose="02040503050406030204" pitchFamily="18" charset="0"/>
            </a:endParaRPr>
          </a:p>
        </p:txBody>
      </p:sp>
      <p:sp>
        <p:nvSpPr>
          <p:cNvPr id="7" name="ZoneTexte 6"/>
          <p:cNvSpPr txBox="1"/>
          <p:nvPr/>
        </p:nvSpPr>
        <p:spPr>
          <a:xfrm>
            <a:off x="1513620" y="1200239"/>
            <a:ext cx="7046168" cy="6309420"/>
          </a:xfrm>
          <a:prstGeom prst="rect">
            <a:avLst/>
          </a:prstGeom>
          <a:noFill/>
          <a:ln>
            <a:noFill/>
          </a:ln>
        </p:spPr>
        <p:txBody>
          <a:bodyPr wrap="square" rtlCol="0">
            <a:spAutoFit/>
          </a:bodyPr>
          <a:lstStyle/>
          <a:p>
            <a:endParaRPr lang="fr-FR" sz="1200" dirty="0"/>
          </a:p>
          <a:p>
            <a:r>
              <a:rPr lang="fr-FR" sz="1200" dirty="0"/>
              <a:t>Conditions de remboursements prévus par le décret n°2024-746 du 6 juillet 2024 modifiant  le décret N°2006-781 du 3 juillet 2006:</a:t>
            </a:r>
            <a:endParaRPr lang="fr-FR" sz="1200" b="1" dirty="0"/>
          </a:p>
          <a:p>
            <a:pPr algn="just"/>
            <a:endParaRPr lang="fr-FR" sz="1200" b="1" dirty="0">
              <a:solidFill>
                <a:prstClr val="black"/>
              </a:solidFill>
              <a:latin typeface="Cambria" panose="02040503050406030204" pitchFamily="18" charset="0"/>
            </a:endParaRPr>
          </a:p>
          <a:p>
            <a:pPr marL="342900" lvl="0" indent="-342900">
              <a:buAutoNum type="arabicParenR"/>
            </a:pPr>
            <a:r>
              <a:rPr lang="fr-FR" sz="1200" b="1" dirty="0"/>
              <a:t>Déplacement domicile - lieu de travail</a:t>
            </a:r>
            <a:r>
              <a:rPr lang="fr-FR" sz="1200" dirty="0"/>
              <a:t> : les déplacements effectués par l’agent entre son domicile et son lieu de travail </a:t>
            </a:r>
            <a:r>
              <a:rPr lang="fr-FR" sz="1200" b="1" dirty="0"/>
              <a:t>ne donnent lieu à aucun remboursement </a:t>
            </a:r>
            <a:r>
              <a:rPr lang="fr-FR" sz="1200" dirty="0"/>
              <a:t>(article 9) sous réserve des dispositions du décret n°2010-676 du 21 juin 2010 instituant une prise en charge partielle du prix des titres d’abonnement correspondant aux déplacements effectués par les agents publics entre leur résidence habituelle et leur lieu de travail.</a:t>
            </a:r>
          </a:p>
          <a:p>
            <a:pPr marL="342900" lvl="0" indent="-342900">
              <a:buAutoNum type="arabicParenR"/>
            </a:pPr>
            <a:endParaRPr lang="fr-FR" sz="1200" dirty="0"/>
          </a:p>
          <a:p>
            <a:pPr marL="342900" indent="-342900">
              <a:buFontTx/>
              <a:buAutoNum type="arabicParenR"/>
            </a:pPr>
            <a:r>
              <a:rPr lang="fr-FR" sz="1200" dirty="0"/>
              <a:t> L'indemnisation s'applique à chaque journée où l'agent accomplit sa mission </a:t>
            </a:r>
            <a:r>
              <a:rPr lang="fr-FR" sz="1200" b="1" u="sng" dirty="0"/>
              <a:t>hors des communes de leur résidence administrative et familiale.</a:t>
            </a:r>
            <a:endParaRPr lang="fr-FR" sz="1200" dirty="0"/>
          </a:p>
          <a:p>
            <a:pPr marL="342900" lvl="0" indent="-342900">
              <a:buAutoNum type="arabicParenR"/>
            </a:pPr>
            <a:endParaRPr lang="fr-FR" sz="1200" dirty="0"/>
          </a:p>
          <a:p>
            <a:pPr lvl="0"/>
            <a:r>
              <a:rPr lang="fr-FR" sz="1200" dirty="0"/>
              <a:t>3) Le décret susvisé précise les définitions suivantes :</a:t>
            </a:r>
          </a:p>
          <a:p>
            <a:r>
              <a:rPr lang="fr-FR" sz="1200" dirty="0"/>
              <a:t> </a:t>
            </a:r>
          </a:p>
          <a:p>
            <a:pPr lvl="0"/>
            <a:r>
              <a:rPr lang="fr-FR" sz="1200" b="1" dirty="0"/>
              <a:t>Résidence administrative</a:t>
            </a:r>
            <a:r>
              <a:rPr lang="fr-FR" sz="1200" dirty="0"/>
              <a:t> :</a:t>
            </a:r>
          </a:p>
          <a:p>
            <a:pPr lvl="0"/>
            <a:r>
              <a:rPr lang="fr-FR" sz="1200" dirty="0"/>
              <a:t>-	Personnels affectés en remplacement: la résidence administrative est le territoire de la commune où est implanté leur établissement de rattachement.</a:t>
            </a:r>
          </a:p>
          <a:p>
            <a:pPr lvl="0"/>
            <a:r>
              <a:rPr lang="fr-FR" sz="1200" dirty="0"/>
              <a:t>-	Autres catégories de personnel: la résidence administrative est le territoire de la commune sur lequel l’agent effectue la plus grande partie de son obligation règlementaire de service. En cas de quotité identique sera retenue la commune de l’établissement de rattachement administratif</a:t>
            </a:r>
          </a:p>
          <a:p>
            <a:r>
              <a:rPr lang="fr-FR" sz="1200" dirty="0"/>
              <a:t> </a:t>
            </a:r>
          </a:p>
          <a:p>
            <a:pPr lvl="0"/>
            <a:r>
              <a:rPr lang="fr-FR" sz="1200" b="1" dirty="0"/>
              <a:t>Résidence familiale</a:t>
            </a:r>
            <a:r>
              <a:rPr lang="fr-FR" sz="1200" dirty="0"/>
              <a:t> : le territoire de la commune sur lequel se situe le domicile de l’agent (article 2) ;</a:t>
            </a:r>
          </a:p>
          <a:p>
            <a:r>
              <a:rPr lang="fr-FR" sz="1200" dirty="0"/>
              <a:t> </a:t>
            </a:r>
          </a:p>
          <a:p>
            <a:pPr lvl="0"/>
            <a:r>
              <a:rPr lang="fr-FR" sz="1200" b="1" dirty="0"/>
              <a:t>Constitue une seule et même commune</a:t>
            </a:r>
            <a:r>
              <a:rPr lang="fr-FR" sz="1200" dirty="0"/>
              <a:t> : toute commune ou les communes limitrophes, desservies par des moyens de transport publics de voyageurs (article 2). Ainsi, les communes directement desservies par les moyens de transports publics de voyageurs de la CACEM </a:t>
            </a:r>
            <a:r>
              <a:rPr lang="en-US" sz="1200" dirty="0"/>
              <a:t>(ex Fort-de-France-</a:t>
            </a:r>
            <a:r>
              <a:rPr lang="en-US" sz="1200" dirty="0" err="1"/>
              <a:t>Schoelcher</a:t>
            </a:r>
            <a:r>
              <a:rPr lang="en-US" sz="1200" dirty="0"/>
              <a:t>, Fort-de France-</a:t>
            </a:r>
            <a:r>
              <a:rPr lang="en-US" sz="1200" dirty="0" err="1"/>
              <a:t>Lamentin</a:t>
            </a:r>
            <a:r>
              <a:rPr lang="en-US" sz="1200" dirty="0"/>
              <a:t>) </a:t>
            </a:r>
            <a:r>
              <a:rPr lang="fr-FR" sz="1200" dirty="0"/>
              <a:t>) constituent une seule commune et même et </a:t>
            </a:r>
            <a:r>
              <a:rPr lang="fr-FR" sz="1200" b="1" u="sng" dirty="0"/>
              <a:t>ne donnent pas lieu à remboursement</a:t>
            </a:r>
            <a:r>
              <a:rPr lang="fr-FR" sz="1200" u="sng" dirty="0"/>
              <a:t>.</a:t>
            </a:r>
            <a:endParaRPr lang="fr-FR" sz="1200" dirty="0"/>
          </a:p>
          <a:p>
            <a:pPr marL="342900" lvl="0" indent="-342900">
              <a:buAutoNum type="arabicParenR"/>
            </a:pPr>
            <a:endParaRPr lang="fr-FR" sz="1400" dirty="0"/>
          </a:p>
          <a:p>
            <a:r>
              <a:rPr lang="fr-FR" sz="1200" b="1" dirty="0">
                <a:latin typeface="Baskerville Old Face" panose="02020602080505020303" pitchFamily="18" charset="0"/>
              </a:rPr>
              <a:t>			</a:t>
            </a:r>
          </a:p>
          <a:p>
            <a:endParaRPr lang="fr-FR" sz="1200" b="1" dirty="0">
              <a:latin typeface="Baskerville Old Face" panose="02020602080505020303" pitchFamily="18" charset="0"/>
            </a:endParaRPr>
          </a:p>
          <a:p>
            <a:r>
              <a:rPr lang="fr-FR" sz="1200" b="1" dirty="0">
                <a:latin typeface="Baskerville Old Face" panose="02020602080505020303" pitchFamily="18" charset="0"/>
              </a:rPr>
              <a:t>			</a:t>
            </a:r>
            <a:r>
              <a:rPr lang="fr-FR" sz="1000" b="1" dirty="0">
                <a:latin typeface="Baskerville Old Face" panose="02020602080505020303" pitchFamily="18" charset="0"/>
              </a:rPr>
              <a:t>Bureau Missions, Déplacements et IFCR -</a:t>
            </a:r>
            <a:r>
              <a:rPr lang="fr-FR" sz="1000" dirty="0">
                <a:latin typeface="Cambria" panose="02040503050406030204" pitchFamily="18" charset="0"/>
              </a:rPr>
              <a:t> Frais de déplacements</a:t>
            </a:r>
            <a:endParaRPr lang="fr-FR" sz="1000" dirty="0"/>
          </a:p>
          <a:p>
            <a:pPr algn="just"/>
            <a:r>
              <a:rPr lang="fr-FR" sz="1300" dirty="0">
                <a:solidFill>
                  <a:prstClr val="black"/>
                </a:solidFill>
                <a:latin typeface="Cambria" panose="02040503050406030204" pitchFamily="18" charset="0"/>
              </a:rPr>
              <a:t>			</a:t>
            </a:r>
            <a:r>
              <a:rPr lang="fr-FR" dirty="0"/>
              <a:t>	</a:t>
            </a:r>
          </a:p>
        </p:txBody>
      </p:sp>
      <p:sp>
        <p:nvSpPr>
          <p:cNvPr id="2" name="Espace réservé du numéro de diapositive 1">
            <a:extLst>
              <a:ext uri="{FF2B5EF4-FFF2-40B4-BE49-F238E27FC236}">
                <a16:creationId xmlns:a16="http://schemas.microsoft.com/office/drawing/2014/main" id="{8599919C-0DFD-4952-8E4B-EAAF333E6E47}"/>
              </a:ext>
            </a:extLst>
          </p:cNvPr>
          <p:cNvSpPr>
            <a:spLocks noGrp="1"/>
          </p:cNvSpPr>
          <p:nvPr>
            <p:ph type="sldNum" sz="quarter" idx="12"/>
          </p:nvPr>
        </p:nvSpPr>
        <p:spPr/>
        <p:txBody>
          <a:bodyPr/>
          <a:lstStyle/>
          <a:p>
            <a:endParaRPr lang="fr-FR" dirty="0"/>
          </a:p>
        </p:txBody>
      </p:sp>
      <p:pic>
        <p:nvPicPr>
          <p:cNvPr id="5" name="Image 4">
            <a:extLst>
              <a:ext uri="{FF2B5EF4-FFF2-40B4-BE49-F238E27FC236}">
                <a16:creationId xmlns:a16="http://schemas.microsoft.com/office/drawing/2014/main" id="{C2F0E635-C654-42B2-86B5-B6183C923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370" cy="1052736"/>
          </a:xfrm>
          <a:prstGeom prst="rect">
            <a:avLst/>
          </a:prstGeom>
        </p:spPr>
      </p:pic>
    </p:spTree>
    <p:extLst>
      <p:ext uri="{BB962C8B-B14F-4D97-AF65-F5344CB8AC3E}">
        <p14:creationId xmlns:p14="http://schemas.microsoft.com/office/powerpoint/2010/main" val="397721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55576" y="6093296"/>
            <a:ext cx="7416824" cy="307777"/>
          </a:xfrm>
          <a:prstGeom prst="rect">
            <a:avLst/>
          </a:prstGeom>
          <a:noFill/>
        </p:spPr>
        <p:txBody>
          <a:bodyPr wrap="square" rtlCol="0">
            <a:spAutoFit/>
          </a:bodyPr>
          <a:lstStyle/>
          <a:p>
            <a:pPr algn="r"/>
            <a:r>
              <a:rPr lang="fr-FR" sz="1000" b="1" dirty="0">
                <a:latin typeface="Baskerville Old Face" panose="02020602080505020303" pitchFamily="18" charset="0"/>
              </a:rPr>
              <a:t>Bureau Missions, Déplacements et IFCR</a:t>
            </a:r>
            <a:r>
              <a:rPr lang="fr-FR" sz="1400" dirty="0">
                <a:latin typeface="Cambria" panose="02040503050406030204" pitchFamily="18" charset="0"/>
              </a:rPr>
              <a:t>– </a:t>
            </a:r>
            <a:r>
              <a:rPr lang="fr-FR" sz="900" dirty="0">
                <a:latin typeface="Cambria" panose="02040503050406030204" pitchFamily="18" charset="0"/>
              </a:rPr>
              <a:t>Frais de déplacements </a:t>
            </a:r>
            <a:endParaRPr lang="fr-FR" sz="1000" dirty="0">
              <a:latin typeface="Cambria" panose="02040503050406030204" pitchFamily="18" charset="0"/>
            </a:endParaRPr>
          </a:p>
        </p:txBody>
      </p:sp>
      <p:sp>
        <p:nvSpPr>
          <p:cNvPr id="6" name="ZoneTexte 5"/>
          <p:cNvSpPr txBox="1"/>
          <p:nvPr/>
        </p:nvSpPr>
        <p:spPr>
          <a:xfrm>
            <a:off x="1614364" y="691183"/>
            <a:ext cx="6408712" cy="612934"/>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b="1">
                <a:latin typeface="Cambria" panose="02040503050406030204" pitchFamily="18" charset="0"/>
              </a:rPr>
              <a:t>CREATION </a:t>
            </a:r>
            <a:r>
              <a:rPr lang="fr-FR" sz="1600" b="1" dirty="0">
                <a:latin typeface="Cambria" panose="02040503050406030204" pitchFamily="18" charset="0"/>
              </a:rPr>
              <a:t>DES FRAIS DE DEPLACEMENTS MENSUELS</a:t>
            </a:r>
            <a:br>
              <a:rPr lang="fr-FR" dirty="0">
                <a:latin typeface="Cambria" panose="02040503050406030204" pitchFamily="18" charset="0"/>
              </a:rPr>
            </a:br>
            <a:r>
              <a:rPr lang="fr-FR" sz="1400" i="1" dirty="0">
                <a:latin typeface="Cambria" panose="02040503050406030204" pitchFamily="18" charset="0"/>
              </a:rPr>
              <a:t>Personnel Itinérants et Service partagé</a:t>
            </a:r>
          </a:p>
        </p:txBody>
      </p:sp>
      <p:sp>
        <p:nvSpPr>
          <p:cNvPr id="7" name="ZoneTexte 6"/>
          <p:cNvSpPr txBox="1"/>
          <p:nvPr/>
        </p:nvSpPr>
        <p:spPr>
          <a:xfrm>
            <a:off x="1187624" y="1568411"/>
            <a:ext cx="7118312" cy="2031325"/>
          </a:xfrm>
          <a:prstGeom prst="rect">
            <a:avLst/>
          </a:prstGeom>
          <a:noFill/>
        </p:spPr>
        <p:txBody>
          <a:bodyPr wrap="square" rtlCol="0">
            <a:spAutoFit/>
          </a:bodyPr>
          <a:lstStyle/>
          <a:p>
            <a:pPr algn="just"/>
            <a:endParaRPr lang="fr-FR" sz="1400" b="1" u="sng" dirty="0">
              <a:effectLst>
                <a:outerShdw blurRad="38100" dist="38100" dir="2700000" algn="tl">
                  <a:srgbClr val="000000">
                    <a:alpha val="43137"/>
                  </a:srgbClr>
                </a:outerShdw>
              </a:effectLst>
              <a:latin typeface="Cambria" panose="02040503050406030204" pitchFamily="18" charset="0"/>
            </a:endParaRPr>
          </a:p>
          <a:p>
            <a:pPr algn="just"/>
            <a:r>
              <a:rPr lang="fr-FR" sz="1400" b="1" u="sng" dirty="0">
                <a:effectLst>
                  <a:outerShdw blurRad="38100" dist="38100" dir="2700000" algn="tl">
                    <a:srgbClr val="000000">
                      <a:alpha val="43137"/>
                    </a:srgbClr>
                  </a:outerShdw>
                </a:effectLst>
                <a:latin typeface="Cambria" panose="02040503050406030204" pitchFamily="18" charset="0"/>
              </a:rPr>
              <a:t>SE CONNECTER A CHORUS DT</a:t>
            </a:r>
          </a:p>
          <a:p>
            <a:pPr algn="just"/>
            <a:endParaRPr lang="fr-FR" sz="1000" dirty="0">
              <a:latin typeface="Cambria" panose="02040503050406030204" pitchFamily="18" charset="0"/>
            </a:endParaRPr>
          </a:p>
          <a:p>
            <a:pPr algn="just"/>
            <a:r>
              <a:rPr lang="fr-FR" sz="1400" u="sng" dirty="0">
                <a:latin typeface="Cambria" panose="02040503050406030204" pitchFamily="18" charset="0"/>
              </a:rPr>
              <a:t>Connection</a:t>
            </a:r>
            <a:r>
              <a:rPr lang="fr-FR" sz="1400" dirty="0">
                <a:latin typeface="Cambria" panose="02040503050406030204" pitchFamily="18" charset="0"/>
              </a:rPr>
              <a:t>:</a:t>
            </a:r>
            <a:r>
              <a:rPr lang="fr-FR" sz="1400" b="1" dirty="0">
                <a:latin typeface="Cambria" panose="02040503050406030204" pitchFamily="18" charset="0"/>
              </a:rPr>
              <a:t> </a:t>
            </a:r>
            <a:r>
              <a:rPr lang="fr-FR" sz="1400" b="1" dirty="0">
                <a:latin typeface="Cambria" panose="02040503050406030204" pitchFamily="18" charset="0"/>
                <a:hlinkClick r:id="rId2"/>
              </a:rPr>
              <a:t>www.ac-martinique.fr</a:t>
            </a:r>
            <a:endParaRPr lang="fr-FR" sz="1400" b="1" dirty="0">
              <a:latin typeface="Cambria" panose="02040503050406030204" pitchFamily="18" charset="0"/>
            </a:endParaRPr>
          </a:p>
          <a:p>
            <a:pPr algn="just"/>
            <a:endParaRPr lang="fr-FR" sz="1400" b="1" dirty="0">
              <a:latin typeface="Cambria" panose="02040503050406030204" pitchFamily="18" charset="0"/>
            </a:endParaRPr>
          </a:p>
          <a:p>
            <a:pPr marL="285750" indent="-285750" algn="just">
              <a:buFont typeface="Wingdings" panose="05000000000000000000" pitchFamily="2" charset="2"/>
              <a:buChar char="Ø"/>
            </a:pPr>
            <a:r>
              <a:rPr lang="fr-FR" sz="1400" dirty="0">
                <a:latin typeface="Cambria" panose="02040503050406030204" pitchFamily="18" charset="0"/>
              </a:rPr>
              <a:t>Entrez « frais de déplacements » et cliquer sur la loupe</a:t>
            </a:r>
            <a:endParaRPr lang="fr-FR" sz="1400" b="1" dirty="0">
              <a:latin typeface="Cambria" panose="02040503050406030204" pitchFamily="18" charset="0"/>
            </a:endParaRPr>
          </a:p>
          <a:p>
            <a:pPr marL="285750" indent="-285750" algn="just">
              <a:buFont typeface="Wingdings" panose="05000000000000000000" pitchFamily="2" charset="2"/>
              <a:buChar char="Ø"/>
            </a:pPr>
            <a:endParaRPr lang="fr-FR" sz="1400" b="1" dirty="0">
              <a:latin typeface="Cambria" panose="02040503050406030204" pitchFamily="18" charset="0"/>
            </a:endParaRPr>
          </a:p>
          <a:p>
            <a:pPr algn="just"/>
            <a:endParaRPr lang="fr-FR" sz="1400" b="1" dirty="0">
              <a:latin typeface="Cambria" panose="02040503050406030204" pitchFamily="18" charset="0"/>
            </a:endParaRPr>
          </a:p>
          <a:p>
            <a:endParaRPr lang="fr-FR" dirty="0"/>
          </a:p>
        </p:txBody>
      </p:sp>
      <p:sp>
        <p:nvSpPr>
          <p:cNvPr id="10" name="ZoneTexte 9"/>
          <p:cNvSpPr txBox="1"/>
          <p:nvPr/>
        </p:nvSpPr>
        <p:spPr>
          <a:xfrm>
            <a:off x="1580829" y="661920"/>
            <a:ext cx="6480720" cy="612934"/>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b="1" dirty="0">
                <a:latin typeface="Cambria" panose="02040503050406030204" pitchFamily="18" charset="0"/>
              </a:rPr>
              <a:t>CRÉER UN OMI MENSUEL</a:t>
            </a:r>
            <a:br>
              <a:rPr lang="fr-FR" dirty="0">
                <a:latin typeface="Cambria" panose="02040503050406030204" pitchFamily="18" charset="0"/>
              </a:rPr>
            </a:br>
            <a:r>
              <a:rPr lang="fr-FR" sz="1400" i="1" dirty="0">
                <a:latin typeface="Cambria" panose="02040503050406030204" pitchFamily="18" charset="0"/>
              </a:rPr>
              <a:t>Personnel Itinérants, Service partagé et OM ponctuel</a:t>
            </a:r>
            <a:endParaRPr lang="fr-FR" sz="1600" i="1" dirty="0">
              <a:latin typeface="Cambria" panose="02040503050406030204" pitchFamily="18" charset="0"/>
            </a:endParaRPr>
          </a:p>
        </p:txBody>
      </p:sp>
      <p:sp>
        <p:nvSpPr>
          <p:cNvPr id="2" name="Espace réservé du numéro de diapositive 1">
            <a:extLst>
              <a:ext uri="{FF2B5EF4-FFF2-40B4-BE49-F238E27FC236}">
                <a16:creationId xmlns:a16="http://schemas.microsoft.com/office/drawing/2014/main" id="{06E5F4D8-381C-4D16-85C3-C45C090FBDEF}"/>
              </a:ext>
            </a:extLst>
          </p:cNvPr>
          <p:cNvSpPr>
            <a:spLocks noGrp="1"/>
          </p:cNvSpPr>
          <p:nvPr>
            <p:ph type="sldNum" sz="quarter" idx="12"/>
          </p:nvPr>
        </p:nvSpPr>
        <p:spPr/>
        <p:txBody>
          <a:bodyPr/>
          <a:lstStyle/>
          <a:p>
            <a:fld id="{334A195C-1B5D-4407-B974-A1242F659D90}" type="slidenum">
              <a:rPr lang="fr-FR" smtClean="0"/>
              <a:pPr/>
              <a:t>3</a:t>
            </a:fld>
            <a:endParaRPr lang="fr-FR"/>
          </a:p>
        </p:txBody>
      </p:sp>
      <p:pic>
        <p:nvPicPr>
          <p:cNvPr id="9" name="Image 8">
            <a:extLst>
              <a:ext uri="{FF2B5EF4-FFF2-40B4-BE49-F238E27FC236}">
                <a16:creationId xmlns:a16="http://schemas.microsoft.com/office/drawing/2014/main" id="{87E1E9D9-7B04-41A7-919E-4ED46C88A3DB}"/>
              </a:ext>
            </a:extLst>
          </p:cNvPr>
          <p:cNvPicPr/>
          <p:nvPr/>
        </p:nvPicPr>
        <p:blipFill>
          <a:blip r:embed="rId3"/>
          <a:stretch>
            <a:fillRect/>
          </a:stretch>
        </p:blipFill>
        <p:spPr>
          <a:xfrm>
            <a:off x="1547664" y="2924944"/>
            <a:ext cx="5904696" cy="3035588"/>
          </a:xfrm>
          <a:prstGeom prst="rect">
            <a:avLst/>
          </a:prstGeom>
        </p:spPr>
      </p:pic>
      <p:cxnSp>
        <p:nvCxnSpPr>
          <p:cNvPr id="5" name="Connecteur droit avec flèche 4">
            <a:extLst>
              <a:ext uri="{FF2B5EF4-FFF2-40B4-BE49-F238E27FC236}">
                <a16:creationId xmlns:a16="http://schemas.microsoft.com/office/drawing/2014/main" id="{F3137E50-8631-4325-9AD9-5E5811A22C6E}"/>
              </a:ext>
            </a:extLst>
          </p:cNvPr>
          <p:cNvCxnSpPr>
            <a:cxnSpLocks/>
          </p:cNvCxnSpPr>
          <p:nvPr/>
        </p:nvCxnSpPr>
        <p:spPr>
          <a:xfrm>
            <a:off x="2411760" y="2852936"/>
            <a:ext cx="288032" cy="1944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EFE3259D-D62B-4602-9FA1-20A559CF39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0"/>
            <a:ext cx="1219370" cy="908720"/>
          </a:xfrm>
          <a:prstGeom prst="rect">
            <a:avLst/>
          </a:prstGeom>
        </p:spPr>
      </p:pic>
      <p:cxnSp>
        <p:nvCxnSpPr>
          <p:cNvPr id="13" name="Connecteur droit avec flèche 12">
            <a:extLst>
              <a:ext uri="{FF2B5EF4-FFF2-40B4-BE49-F238E27FC236}">
                <a16:creationId xmlns:a16="http://schemas.microsoft.com/office/drawing/2014/main" id="{91ACD3B8-7835-4768-BED5-D65076D11957}"/>
              </a:ext>
            </a:extLst>
          </p:cNvPr>
          <p:cNvCxnSpPr/>
          <p:nvPr/>
        </p:nvCxnSpPr>
        <p:spPr>
          <a:xfrm flipH="1">
            <a:off x="4355976" y="2852936"/>
            <a:ext cx="1080120" cy="2016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269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55576" y="6093296"/>
            <a:ext cx="7416824" cy="307777"/>
          </a:xfrm>
          <a:prstGeom prst="rect">
            <a:avLst/>
          </a:prstGeom>
          <a:noFill/>
        </p:spPr>
        <p:txBody>
          <a:bodyPr wrap="square" rtlCol="0">
            <a:spAutoFit/>
          </a:bodyPr>
          <a:lstStyle/>
          <a:p>
            <a:pPr algn="r"/>
            <a:r>
              <a:rPr lang="fr-FR" sz="1000" b="1" dirty="0">
                <a:latin typeface="Baskerville Old Face" panose="02020602080505020303" pitchFamily="18" charset="0"/>
              </a:rPr>
              <a:t>Bureau Missions, Déplacements et IFCR</a:t>
            </a:r>
            <a:r>
              <a:rPr lang="fr-FR" sz="1400" dirty="0">
                <a:latin typeface="Cambria" panose="02040503050406030204" pitchFamily="18" charset="0"/>
              </a:rPr>
              <a:t>– </a:t>
            </a:r>
            <a:r>
              <a:rPr lang="fr-FR" sz="900" dirty="0">
                <a:latin typeface="Cambria" panose="02040503050406030204" pitchFamily="18" charset="0"/>
              </a:rPr>
              <a:t>Frais de déplacements </a:t>
            </a:r>
            <a:endParaRPr lang="fr-FR" sz="1000" dirty="0">
              <a:latin typeface="Cambria" panose="02040503050406030204" pitchFamily="18" charset="0"/>
            </a:endParaRPr>
          </a:p>
        </p:txBody>
      </p:sp>
      <p:sp>
        <p:nvSpPr>
          <p:cNvPr id="6" name="ZoneTexte 5"/>
          <p:cNvSpPr txBox="1"/>
          <p:nvPr/>
        </p:nvSpPr>
        <p:spPr>
          <a:xfrm>
            <a:off x="1691679" y="659392"/>
            <a:ext cx="6283922" cy="612934"/>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b="1" dirty="0">
                <a:latin typeface="Cambria" panose="02040503050406030204" pitchFamily="18" charset="0"/>
              </a:rPr>
              <a:t>CREATION DES FRAIS DE DEPLACEMENTS MENSUELS</a:t>
            </a:r>
            <a:br>
              <a:rPr lang="fr-FR" sz="1600" dirty="0">
                <a:latin typeface="Cambria" panose="02040503050406030204" pitchFamily="18" charset="0"/>
              </a:rPr>
            </a:br>
            <a:r>
              <a:rPr lang="fr-FR" sz="1400" i="1" dirty="0">
                <a:latin typeface="Cambria" panose="02040503050406030204" pitchFamily="18" charset="0"/>
              </a:rPr>
              <a:t>Personnel Itinérants et Service partagé</a:t>
            </a:r>
          </a:p>
        </p:txBody>
      </p:sp>
      <p:sp>
        <p:nvSpPr>
          <p:cNvPr id="7" name="ZoneTexte 6"/>
          <p:cNvSpPr txBox="1"/>
          <p:nvPr/>
        </p:nvSpPr>
        <p:spPr>
          <a:xfrm>
            <a:off x="1331640" y="1467309"/>
            <a:ext cx="7488832" cy="1877437"/>
          </a:xfrm>
          <a:prstGeom prst="rect">
            <a:avLst/>
          </a:prstGeom>
          <a:noFill/>
        </p:spPr>
        <p:txBody>
          <a:bodyPr wrap="square" rtlCol="0">
            <a:spAutoFit/>
          </a:bodyPr>
          <a:lstStyle/>
          <a:p>
            <a:r>
              <a:rPr lang="fr-FR" sz="1400" dirty="0">
                <a:latin typeface="Cambria" panose="02040503050406030204" pitchFamily="18" charset="0"/>
              </a:rPr>
              <a:t>Renseigner les champs </a:t>
            </a:r>
            <a:r>
              <a:rPr lang="fr-FR" sz="1400" b="1" dirty="0">
                <a:latin typeface="Cambria" panose="02040503050406030204" pitchFamily="18" charset="0"/>
              </a:rPr>
              <a:t>« Identifiant » et « Mot de passe »</a:t>
            </a:r>
            <a:r>
              <a:rPr lang="fr-FR" sz="1400" dirty="0">
                <a:latin typeface="Cambria" panose="02040503050406030204" pitchFamily="18" charset="0"/>
                <a:ea typeface="Cambria" panose="02040503050406030204" pitchFamily="18" charset="0"/>
              </a:rPr>
              <a:t> </a:t>
            </a:r>
          </a:p>
          <a:p>
            <a:r>
              <a:rPr lang="fr-FR" sz="1200" dirty="0">
                <a:latin typeface="Cambria" panose="02040503050406030204" pitchFamily="18" charset="0"/>
                <a:ea typeface="Cambria" panose="02040503050406030204" pitchFamily="18" charset="0"/>
              </a:rPr>
              <a:t>En cas </a:t>
            </a:r>
            <a:r>
              <a:rPr lang="fr-FR" sz="1200" u="sng" dirty="0">
                <a:latin typeface="Cambria" panose="02040503050406030204" pitchFamily="18" charset="0"/>
                <a:ea typeface="Cambria" panose="02040503050406030204" pitchFamily="18" charset="0"/>
              </a:rPr>
              <a:t>de perte ou de méconnaissance de vos identifiants</a:t>
            </a:r>
            <a:r>
              <a:rPr lang="fr-FR" sz="1200" dirty="0">
                <a:latin typeface="Cambria" panose="02040503050406030204" pitchFamily="18" charset="0"/>
                <a:ea typeface="Cambria" panose="02040503050406030204" pitchFamily="18" charset="0"/>
              </a:rPr>
              <a:t>, il convient de vous adresser à la plateforme d'assistance académique:	0596522525 ou</a:t>
            </a:r>
          </a:p>
          <a:p>
            <a:pPr>
              <a:buFont typeface="Wingdings" panose="05000000000000000000" pitchFamily="2" charset="2"/>
              <a:buChar char="Ø"/>
            </a:pPr>
            <a:r>
              <a:rPr lang="fr-FR" sz="1200" dirty="0">
                <a:latin typeface="Cambria" panose="02040503050406030204" pitchFamily="18" charset="0"/>
                <a:ea typeface="Cambria" panose="02040503050406030204" pitchFamily="18" charset="0"/>
              </a:rPr>
              <a:t>assistance.informatique@ac-martinique.fr</a:t>
            </a:r>
          </a:p>
          <a:p>
            <a:pPr marL="285750" indent="-285750" algn="just">
              <a:buFont typeface="Wingdings" panose="05000000000000000000" pitchFamily="2" charset="2"/>
              <a:buChar char="Ø"/>
            </a:pPr>
            <a:endParaRPr lang="fr-FR" sz="1400" b="1" dirty="0">
              <a:latin typeface="Cambria" panose="02040503050406030204" pitchFamily="18" charset="0"/>
            </a:endParaRPr>
          </a:p>
          <a:p>
            <a:pPr algn="just"/>
            <a:endParaRPr lang="fr-FR" sz="1600" b="1" dirty="0">
              <a:latin typeface="Cambria" panose="02040503050406030204" pitchFamily="18" charset="0"/>
            </a:endParaRPr>
          </a:p>
          <a:p>
            <a:endParaRPr lang="fr-FR" dirty="0"/>
          </a:p>
          <a:p>
            <a:r>
              <a:rPr lang="fr-FR" dirty="0"/>
              <a:t> </a:t>
            </a:r>
          </a:p>
        </p:txBody>
      </p:sp>
      <p:sp>
        <p:nvSpPr>
          <p:cNvPr id="8" name="Rectangle à coins arrondis 7"/>
          <p:cNvSpPr/>
          <p:nvPr/>
        </p:nvSpPr>
        <p:spPr>
          <a:xfrm>
            <a:off x="7020272" y="3068961"/>
            <a:ext cx="1461120" cy="95191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r>
              <a:rPr lang="fr-FR" sz="1050" b="1" u="sng" dirty="0">
                <a:solidFill>
                  <a:prstClr val="black"/>
                </a:solidFill>
                <a:latin typeface="Cambria" panose="02040503050406030204" pitchFamily="18" charset="0"/>
              </a:rPr>
              <a:t>Cliquer</a:t>
            </a:r>
            <a:endParaRPr lang="fr-FR" sz="1050" i="1" dirty="0">
              <a:solidFill>
                <a:prstClr val="black"/>
              </a:solidFill>
            </a:endParaRPr>
          </a:p>
        </p:txBody>
      </p:sp>
      <p:pic>
        <p:nvPicPr>
          <p:cNvPr id="11" name="Image 10"/>
          <p:cNvPicPr/>
          <p:nvPr/>
        </p:nvPicPr>
        <p:blipFill>
          <a:blip r:embed="rId2" cstate="print">
            <a:extLst>
              <a:ext uri="{28A0092B-C50C-407E-A947-70E740481C1C}">
                <a14:useLocalDpi xmlns:a14="http://schemas.microsoft.com/office/drawing/2010/main" val="0"/>
              </a:ext>
            </a:extLst>
          </a:blip>
          <a:stretch>
            <a:fillRect/>
          </a:stretch>
        </p:blipFill>
        <p:spPr bwMode="auto">
          <a:xfrm>
            <a:off x="705587" y="588690"/>
            <a:ext cx="792088" cy="1152128"/>
          </a:xfrm>
          <a:prstGeom prst="rect">
            <a:avLst/>
          </a:prstGeom>
          <a:noFill/>
          <a:ln>
            <a:noFill/>
          </a:ln>
        </p:spPr>
      </p:pic>
      <p:sp>
        <p:nvSpPr>
          <p:cNvPr id="14" name="ZoneTexte 13"/>
          <p:cNvSpPr txBox="1"/>
          <p:nvPr/>
        </p:nvSpPr>
        <p:spPr>
          <a:xfrm>
            <a:off x="1580829" y="661920"/>
            <a:ext cx="6480720" cy="612934"/>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b="1" dirty="0">
                <a:latin typeface="Cambria" panose="02040503050406030204" pitchFamily="18" charset="0"/>
              </a:rPr>
              <a:t>CRÉER UN OMI MENSUEL</a:t>
            </a:r>
            <a:br>
              <a:rPr lang="fr-FR" dirty="0">
                <a:latin typeface="Cambria" panose="02040503050406030204" pitchFamily="18" charset="0"/>
              </a:rPr>
            </a:br>
            <a:r>
              <a:rPr lang="fr-FR" sz="1400" i="1" dirty="0">
                <a:latin typeface="Cambria" panose="02040503050406030204" pitchFamily="18" charset="0"/>
              </a:rPr>
              <a:t>Personnel Itinérants, Service partagé et OM ponctuel</a:t>
            </a:r>
            <a:endParaRPr lang="fr-FR" sz="1600" i="1" dirty="0">
              <a:latin typeface="Cambria" panose="02040503050406030204" pitchFamily="18" charset="0"/>
            </a:endParaRPr>
          </a:p>
        </p:txBody>
      </p:sp>
      <p:sp>
        <p:nvSpPr>
          <p:cNvPr id="2" name="Espace réservé du numéro de diapositive 1">
            <a:extLst>
              <a:ext uri="{FF2B5EF4-FFF2-40B4-BE49-F238E27FC236}">
                <a16:creationId xmlns:a16="http://schemas.microsoft.com/office/drawing/2014/main" id="{5075AFDB-ACCB-4ECB-93D8-268669EBBED5}"/>
              </a:ext>
            </a:extLst>
          </p:cNvPr>
          <p:cNvSpPr>
            <a:spLocks noGrp="1"/>
          </p:cNvSpPr>
          <p:nvPr>
            <p:ph type="sldNum" sz="quarter" idx="12"/>
          </p:nvPr>
        </p:nvSpPr>
        <p:spPr/>
        <p:txBody>
          <a:bodyPr/>
          <a:lstStyle/>
          <a:p>
            <a:fld id="{334A195C-1B5D-4407-B974-A1242F659D90}" type="slidenum">
              <a:rPr lang="fr-FR" smtClean="0"/>
              <a:pPr/>
              <a:t>4</a:t>
            </a:fld>
            <a:endParaRPr lang="fr-FR"/>
          </a:p>
        </p:txBody>
      </p:sp>
      <p:pic>
        <p:nvPicPr>
          <p:cNvPr id="15" name="Image 14">
            <a:extLst>
              <a:ext uri="{FF2B5EF4-FFF2-40B4-BE49-F238E27FC236}">
                <a16:creationId xmlns:a16="http://schemas.microsoft.com/office/drawing/2014/main" id="{C1049BF9-1662-49BD-B8B8-ADF6DDCC9DE6}"/>
              </a:ext>
            </a:extLst>
          </p:cNvPr>
          <p:cNvPicPr/>
          <p:nvPr/>
        </p:nvPicPr>
        <p:blipFill>
          <a:blip r:embed="rId3"/>
          <a:stretch>
            <a:fillRect/>
          </a:stretch>
        </p:blipFill>
        <p:spPr>
          <a:xfrm>
            <a:off x="1513494" y="2348880"/>
            <a:ext cx="5112568" cy="3528392"/>
          </a:xfrm>
          <a:prstGeom prst="rect">
            <a:avLst/>
          </a:prstGeom>
        </p:spPr>
      </p:pic>
      <p:cxnSp>
        <p:nvCxnSpPr>
          <p:cNvPr id="9" name="Connecteur droit avec flèche 8">
            <a:extLst>
              <a:ext uri="{FF2B5EF4-FFF2-40B4-BE49-F238E27FC236}">
                <a16:creationId xmlns:a16="http://schemas.microsoft.com/office/drawing/2014/main" id="{7850BA93-995D-4507-8A4D-ECCEC4B48C10}"/>
              </a:ext>
            </a:extLst>
          </p:cNvPr>
          <p:cNvCxnSpPr>
            <a:cxnSpLocks/>
            <a:stCxn id="8" idx="1"/>
          </p:cNvCxnSpPr>
          <p:nvPr/>
        </p:nvCxnSpPr>
        <p:spPr>
          <a:xfrm flipH="1">
            <a:off x="4463988" y="3544919"/>
            <a:ext cx="2556284" cy="820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954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D4CA17D-AB21-4DD7-B100-FFA235A29F0A}"/>
              </a:ext>
            </a:extLst>
          </p:cNvPr>
          <p:cNvSpPr>
            <a:spLocks noGrp="1"/>
          </p:cNvSpPr>
          <p:nvPr>
            <p:ph type="sldNum" sz="quarter" idx="12"/>
          </p:nvPr>
        </p:nvSpPr>
        <p:spPr/>
        <p:txBody>
          <a:bodyPr/>
          <a:lstStyle/>
          <a:p>
            <a:fld id="{334A195C-1B5D-4407-B974-A1242F659D90}" type="slidenum">
              <a:rPr lang="fr-FR" smtClean="0"/>
              <a:pPr/>
              <a:t>5</a:t>
            </a:fld>
            <a:endParaRPr lang="fr-FR"/>
          </a:p>
        </p:txBody>
      </p:sp>
      <p:pic>
        <p:nvPicPr>
          <p:cNvPr id="3" name="Image 2">
            <a:extLst>
              <a:ext uri="{FF2B5EF4-FFF2-40B4-BE49-F238E27FC236}">
                <a16:creationId xmlns:a16="http://schemas.microsoft.com/office/drawing/2014/main" id="{BA30FBFD-CE03-467E-B08D-2044105786B4}"/>
              </a:ext>
            </a:extLst>
          </p:cNvPr>
          <p:cNvPicPr/>
          <p:nvPr/>
        </p:nvPicPr>
        <p:blipFill>
          <a:blip r:embed="rId2"/>
          <a:stretch>
            <a:fillRect/>
          </a:stretch>
        </p:blipFill>
        <p:spPr>
          <a:xfrm>
            <a:off x="1691640" y="1700807"/>
            <a:ext cx="5760720" cy="3996445"/>
          </a:xfrm>
          <a:prstGeom prst="rect">
            <a:avLst/>
          </a:prstGeom>
        </p:spPr>
      </p:pic>
      <p:cxnSp>
        <p:nvCxnSpPr>
          <p:cNvPr id="6" name="Connecteur droit avec flèche 5">
            <a:extLst>
              <a:ext uri="{FF2B5EF4-FFF2-40B4-BE49-F238E27FC236}">
                <a16:creationId xmlns:a16="http://schemas.microsoft.com/office/drawing/2014/main" id="{E89715DE-F37E-479A-BB82-14E939E5CF21}"/>
              </a:ext>
            </a:extLst>
          </p:cNvPr>
          <p:cNvCxnSpPr>
            <a:cxnSpLocks/>
          </p:cNvCxnSpPr>
          <p:nvPr/>
        </p:nvCxnSpPr>
        <p:spPr>
          <a:xfrm flipH="1">
            <a:off x="3851920" y="2708340"/>
            <a:ext cx="3728171" cy="8646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7D29F74F-BD24-41B9-A69D-3D790D7A3D6E}"/>
              </a:ext>
            </a:extLst>
          </p:cNvPr>
          <p:cNvSpPr txBox="1"/>
          <p:nvPr/>
        </p:nvSpPr>
        <p:spPr>
          <a:xfrm>
            <a:off x="3419872" y="2492896"/>
            <a:ext cx="184731" cy="369332"/>
          </a:xfrm>
          <a:prstGeom prst="rect">
            <a:avLst/>
          </a:prstGeom>
          <a:noFill/>
        </p:spPr>
        <p:txBody>
          <a:bodyPr wrap="none" rtlCol="0">
            <a:spAutoFit/>
          </a:bodyPr>
          <a:lstStyle/>
          <a:p>
            <a:endParaRPr lang="fr-FR" dirty="0"/>
          </a:p>
        </p:txBody>
      </p:sp>
      <p:sp>
        <p:nvSpPr>
          <p:cNvPr id="9" name="Rectangle à coins arrondis 7">
            <a:extLst>
              <a:ext uri="{FF2B5EF4-FFF2-40B4-BE49-F238E27FC236}">
                <a16:creationId xmlns:a16="http://schemas.microsoft.com/office/drawing/2014/main" id="{35CFFFBF-C691-4C42-AE86-0ADB5A759A37}"/>
              </a:ext>
            </a:extLst>
          </p:cNvPr>
          <p:cNvSpPr/>
          <p:nvPr/>
        </p:nvSpPr>
        <p:spPr>
          <a:xfrm>
            <a:off x="7580091" y="2232382"/>
            <a:ext cx="1024358" cy="95191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r>
              <a:rPr lang="fr-FR" sz="1050" b="1" u="sng" dirty="0">
                <a:solidFill>
                  <a:prstClr val="black"/>
                </a:solidFill>
                <a:latin typeface="Cambria" panose="02040503050406030204" pitchFamily="18" charset="0"/>
              </a:rPr>
              <a:t>Cliquer</a:t>
            </a:r>
            <a:endParaRPr lang="fr-FR" sz="1050" i="1" dirty="0">
              <a:solidFill>
                <a:prstClr val="black"/>
              </a:solidFill>
            </a:endParaRPr>
          </a:p>
        </p:txBody>
      </p:sp>
      <p:sp>
        <p:nvSpPr>
          <p:cNvPr id="10" name="ZoneTexte 9">
            <a:extLst>
              <a:ext uri="{FF2B5EF4-FFF2-40B4-BE49-F238E27FC236}">
                <a16:creationId xmlns:a16="http://schemas.microsoft.com/office/drawing/2014/main" id="{2D31CFC7-C8D8-4D96-B638-ADAC318F6EA1}"/>
              </a:ext>
            </a:extLst>
          </p:cNvPr>
          <p:cNvSpPr txBox="1"/>
          <p:nvPr/>
        </p:nvSpPr>
        <p:spPr>
          <a:xfrm>
            <a:off x="1580829" y="661920"/>
            <a:ext cx="6480720" cy="612934"/>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b="1" dirty="0">
                <a:latin typeface="Cambria" panose="02040503050406030204" pitchFamily="18" charset="0"/>
              </a:rPr>
              <a:t>CRÉER UN OMI MENSUEL</a:t>
            </a:r>
            <a:br>
              <a:rPr lang="fr-FR" dirty="0">
                <a:latin typeface="Cambria" panose="02040503050406030204" pitchFamily="18" charset="0"/>
              </a:rPr>
            </a:br>
            <a:r>
              <a:rPr lang="fr-FR" sz="1400" i="1" dirty="0">
                <a:latin typeface="Cambria" panose="02040503050406030204" pitchFamily="18" charset="0"/>
              </a:rPr>
              <a:t>Personnel Itinérants, Service partagé et OM ponctuel</a:t>
            </a:r>
            <a:endParaRPr lang="fr-FR" sz="1600" i="1" dirty="0">
              <a:latin typeface="Cambria" panose="02040503050406030204" pitchFamily="18" charset="0"/>
            </a:endParaRPr>
          </a:p>
        </p:txBody>
      </p:sp>
    </p:spTree>
    <p:extLst>
      <p:ext uri="{BB962C8B-B14F-4D97-AF65-F5344CB8AC3E}">
        <p14:creationId xmlns:p14="http://schemas.microsoft.com/office/powerpoint/2010/main" val="2983964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55576" y="6093296"/>
            <a:ext cx="7416824" cy="307777"/>
          </a:xfrm>
          <a:prstGeom prst="rect">
            <a:avLst/>
          </a:prstGeom>
          <a:noFill/>
        </p:spPr>
        <p:txBody>
          <a:bodyPr wrap="square" rtlCol="0">
            <a:spAutoFit/>
          </a:bodyPr>
          <a:lstStyle/>
          <a:p>
            <a:pPr algn="r"/>
            <a:r>
              <a:rPr lang="fr-FR" sz="1000" b="1" dirty="0">
                <a:latin typeface="Baskerville Old Face" panose="02020602080505020303" pitchFamily="18" charset="0"/>
              </a:rPr>
              <a:t>Bureau Missions, Déplacements et IFCR</a:t>
            </a:r>
            <a:r>
              <a:rPr lang="fr-FR" sz="1400" dirty="0">
                <a:latin typeface="Cambria" panose="02040503050406030204" pitchFamily="18" charset="0"/>
              </a:rPr>
              <a:t>– </a:t>
            </a:r>
            <a:r>
              <a:rPr lang="fr-FR" sz="900" dirty="0">
                <a:latin typeface="Cambria" panose="02040503050406030204" pitchFamily="18" charset="0"/>
              </a:rPr>
              <a:t>Frais de déplacements </a:t>
            </a:r>
          </a:p>
        </p:txBody>
      </p:sp>
      <p:sp>
        <p:nvSpPr>
          <p:cNvPr id="6" name="ZoneTexte 5"/>
          <p:cNvSpPr txBox="1"/>
          <p:nvPr/>
        </p:nvSpPr>
        <p:spPr>
          <a:xfrm>
            <a:off x="1763688" y="664395"/>
            <a:ext cx="6120680" cy="612934"/>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b="1" dirty="0">
                <a:latin typeface="Cambria" panose="02040503050406030204" pitchFamily="18" charset="0"/>
              </a:rPr>
              <a:t>CREATION DES FRAIS DE DEPLACEMENTS MENSUELS</a:t>
            </a:r>
            <a:br>
              <a:rPr lang="fr-FR" sz="1600" dirty="0">
                <a:latin typeface="Cambria" panose="02040503050406030204" pitchFamily="18" charset="0"/>
              </a:rPr>
            </a:br>
            <a:r>
              <a:rPr lang="fr-FR" sz="1400" i="1" dirty="0">
                <a:latin typeface="Cambria" panose="02040503050406030204" pitchFamily="18" charset="0"/>
              </a:rPr>
              <a:t>Personnel Itinérants et Service partagé</a:t>
            </a:r>
          </a:p>
        </p:txBody>
      </p:sp>
      <p:sp>
        <p:nvSpPr>
          <p:cNvPr id="7" name="ZoneTexte 6"/>
          <p:cNvSpPr txBox="1"/>
          <p:nvPr/>
        </p:nvSpPr>
        <p:spPr>
          <a:xfrm>
            <a:off x="1115616" y="1487038"/>
            <a:ext cx="7653808" cy="2562240"/>
          </a:xfrm>
          <a:prstGeom prst="rect">
            <a:avLst/>
          </a:prstGeom>
          <a:noFill/>
        </p:spPr>
        <p:txBody>
          <a:bodyPr wrap="square" rtlCol="0">
            <a:spAutoFit/>
          </a:bodyPr>
          <a:lstStyle/>
          <a:p>
            <a:pPr algn="just"/>
            <a:endParaRPr lang="fr-FR" sz="1400" b="1" u="sng" dirty="0">
              <a:effectLst>
                <a:outerShdw blurRad="38100" dist="38100" dir="2700000" algn="tl">
                  <a:srgbClr val="000000">
                    <a:alpha val="43137"/>
                  </a:srgbClr>
                </a:outerShdw>
              </a:effectLst>
              <a:latin typeface="Cambria" panose="02040503050406030204" pitchFamily="18" charset="0"/>
            </a:endParaRPr>
          </a:p>
          <a:p>
            <a:pPr algn="just"/>
            <a:endParaRPr lang="fr-FR" sz="1400" b="1" u="sng" dirty="0">
              <a:effectLst>
                <a:outerShdw blurRad="38100" dist="38100" dir="2700000" algn="tl">
                  <a:srgbClr val="000000">
                    <a:alpha val="43137"/>
                  </a:srgbClr>
                </a:outerShdw>
              </a:effectLst>
              <a:latin typeface="Cambria" panose="02040503050406030204" pitchFamily="18" charset="0"/>
            </a:endParaRPr>
          </a:p>
          <a:p>
            <a:pPr algn="just"/>
            <a:endParaRPr lang="fr-FR" sz="1050" b="1" u="sng" dirty="0">
              <a:effectLst>
                <a:outerShdw blurRad="38100" dist="38100" dir="2700000" algn="tl">
                  <a:srgbClr val="000000">
                    <a:alpha val="43137"/>
                  </a:srgbClr>
                </a:outerShdw>
              </a:effectLst>
              <a:latin typeface="Cambria" panose="02040503050406030204" pitchFamily="18" charset="0"/>
            </a:endParaRPr>
          </a:p>
          <a:p>
            <a:pPr marL="285750" indent="-285750" algn="just">
              <a:buFont typeface="Wingdings" panose="05000000000000000000" pitchFamily="2" charset="2"/>
              <a:buChar char="Ø"/>
            </a:pPr>
            <a:r>
              <a:rPr lang="fr-FR" sz="1400" dirty="0">
                <a:latin typeface="Cambria" panose="02040503050406030204" pitchFamily="18" charset="0"/>
              </a:rPr>
              <a:t>Ouverture du masque </a:t>
            </a:r>
            <a:r>
              <a:rPr lang="fr-FR" sz="1400" b="1" dirty="0">
                <a:latin typeface="Cambria" panose="02040503050406030204" pitchFamily="18" charset="0"/>
              </a:rPr>
              <a:t>« ARENA »</a:t>
            </a:r>
          </a:p>
          <a:p>
            <a:pPr marL="285750" indent="-285750" algn="just">
              <a:buFont typeface="Wingdings" panose="05000000000000000000" pitchFamily="2" charset="2"/>
              <a:buChar char="Ø"/>
            </a:pPr>
            <a:r>
              <a:rPr lang="fr-FR" sz="1400" dirty="0">
                <a:latin typeface="Cambria" panose="02040503050406030204" pitchFamily="18" charset="0"/>
              </a:rPr>
              <a:t>Entrer le login et le mot de passe de votre messagerie académique</a:t>
            </a:r>
          </a:p>
          <a:p>
            <a:pPr marL="285750" indent="-285750" algn="just">
              <a:buFont typeface="Wingdings" panose="05000000000000000000" pitchFamily="2" charset="2"/>
              <a:buChar char="Ø"/>
            </a:pPr>
            <a:r>
              <a:rPr lang="fr-FR" sz="1400" dirty="0">
                <a:latin typeface="Cambria" panose="02040503050406030204" pitchFamily="18" charset="0"/>
              </a:rPr>
              <a:t>Cliquer sur </a:t>
            </a:r>
            <a:r>
              <a:rPr lang="fr-FR" sz="1400" b="1" dirty="0">
                <a:latin typeface="Cambria" panose="02040503050406030204" pitchFamily="18" charset="0"/>
              </a:rPr>
              <a:t>« </a:t>
            </a:r>
            <a:r>
              <a:rPr lang="fr-FR" sz="1400" i="1" dirty="0">
                <a:latin typeface="Cambria" panose="02040503050406030204" pitchFamily="18" charset="0"/>
              </a:rPr>
              <a:t>Rechercher une application</a:t>
            </a:r>
            <a:r>
              <a:rPr lang="fr-FR" sz="1400" b="1" dirty="0">
                <a:latin typeface="Cambria" panose="02040503050406030204" pitchFamily="18" charset="0"/>
              </a:rPr>
              <a:t>» </a:t>
            </a:r>
            <a:r>
              <a:rPr lang="fr-FR" sz="1400" dirty="0">
                <a:latin typeface="Cambria" panose="02040503050406030204" pitchFamily="18" charset="0"/>
              </a:rPr>
              <a:t>et chercher chorus </a:t>
            </a:r>
            <a:r>
              <a:rPr lang="fr-FR" sz="1400" dirty="0" err="1">
                <a:latin typeface="Cambria" panose="02040503050406030204" pitchFamily="18" charset="0"/>
              </a:rPr>
              <a:t>dt</a:t>
            </a:r>
            <a:r>
              <a:rPr lang="fr-FR" sz="1400" dirty="0">
                <a:latin typeface="Cambria" panose="02040503050406030204" pitchFamily="18" charset="0"/>
              </a:rPr>
              <a:t> dans la barre de recherche</a:t>
            </a:r>
          </a:p>
          <a:p>
            <a:pPr marL="285750" indent="-285750" algn="just">
              <a:buFont typeface="Wingdings" panose="05000000000000000000" pitchFamily="2" charset="2"/>
              <a:buChar char="Ø"/>
            </a:pPr>
            <a:endParaRPr lang="fr-FR" sz="1400" b="1" dirty="0">
              <a:latin typeface="Cambria" panose="02040503050406030204" pitchFamily="18" charset="0"/>
            </a:endParaRPr>
          </a:p>
          <a:p>
            <a:pPr marL="285750" indent="-285750" algn="just">
              <a:buFont typeface="Wingdings" panose="05000000000000000000" pitchFamily="2" charset="2"/>
              <a:buChar char="Ø"/>
            </a:pPr>
            <a:endParaRPr lang="fr-FR" sz="1400" b="1" dirty="0">
              <a:latin typeface="Cambria" panose="02040503050406030204" pitchFamily="18" charset="0"/>
            </a:endParaRPr>
          </a:p>
          <a:p>
            <a:pPr marL="285750" indent="-285750" algn="just">
              <a:buFont typeface="Wingdings" panose="05000000000000000000" pitchFamily="2" charset="2"/>
              <a:buChar char="Ø"/>
            </a:pPr>
            <a:endParaRPr lang="fr-FR" sz="1600" b="1" dirty="0">
              <a:latin typeface="Cambria" panose="02040503050406030204" pitchFamily="18" charset="0"/>
            </a:endParaRPr>
          </a:p>
          <a:p>
            <a:endParaRPr lang="fr-FR" dirty="0"/>
          </a:p>
          <a:p>
            <a:r>
              <a:rPr lang="fr-FR" dirty="0"/>
              <a:t> </a:t>
            </a:r>
          </a:p>
        </p:txBody>
      </p:sp>
      <p:pic>
        <p:nvPicPr>
          <p:cNvPr id="9" name="Image 8"/>
          <p:cNvPicPr/>
          <p:nvPr/>
        </p:nvPicPr>
        <p:blipFill>
          <a:blip r:embed="rId2" cstate="print">
            <a:extLst>
              <a:ext uri="{28A0092B-C50C-407E-A947-70E740481C1C}">
                <a14:useLocalDpi xmlns:a14="http://schemas.microsoft.com/office/drawing/2010/main" val="0"/>
              </a:ext>
            </a:extLst>
          </a:blip>
          <a:stretch>
            <a:fillRect/>
          </a:stretch>
        </p:blipFill>
        <p:spPr bwMode="auto">
          <a:xfrm>
            <a:off x="719572" y="538553"/>
            <a:ext cx="792088" cy="1152128"/>
          </a:xfrm>
          <a:prstGeom prst="rect">
            <a:avLst/>
          </a:prstGeom>
          <a:noFill/>
          <a:ln>
            <a:noFill/>
          </a:ln>
        </p:spPr>
      </p:pic>
      <p:sp>
        <p:nvSpPr>
          <p:cNvPr id="14" name="ZoneTexte 13"/>
          <p:cNvSpPr txBox="1"/>
          <p:nvPr/>
        </p:nvSpPr>
        <p:spPr>
          <a:xfrm>
            <a:off x="1580829" y="661920"/>
            <a:ext cx="6480720" cy="612934"/>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b="1" dirty="0">
                <a:latin typeface="Cambria" panose="02040503050406030204" pitchFamily="18" charset="0"/>
              </a:rPr>
              <a:t>CRÉER UN OMI MENSUEL</a:t>
            </a:r>
            <a:br>
              <a:rPr lang="fr-FR" dirty="0">
                <a:latin typeface="Cambria" panose="02040503050406030204" pitchFamily="18" charset="0"/>
              </a:rPr>
            </a:br>
            <a:r>
              <a:rPr lang="fr-FR" sz="1400" i="1" dirty="0">
                <a:latin typeface="Cambria" panose="02040503050406030204" pitchFamily="18" charset="0"/>
              </a:rPr>
              <a:t>Personnel Itinérants, Service partagé et OM ponctuel</a:t>
            </a:r>
            <a:endParaRPr lang="fr-FR" sz="1600" i="1" dirty="0">
              <a:latin typeface="Cambria" panose="02040503050406030204" pitchFamily="18" charset="0"/>
            </a:endParaRPr>
          </a:p>
        </p:txBody>
      </p:sp>
      <p:sp>
        <p:nvSpPr>
          <p:cNvPr id="2" name="Espace réservé du numéro de diapositive 1">
            <a:extLst>
              <a:ext uri="{FF2B5EF4-FFF2-40B4-BE49-F238E27FC236}">
                <a16:creationId xmlns:a16="http://schemas.microsoft.com/office/drawing/2014/main" id="{F06E0BAD-05AB-49CC-85BF-C039A74A4251}"/>
              </a:ext>
            </a:extLst>
          </p:cNvPr>
          <p:cNvSpPr>
            <a:spLocks noGrp="1"/>
          </p:cNvSpPr>
          <p:nvPr>
            <p:ph type="sldNum" sz="quarter" idx="12"/>
          </p:nvPr>
        </p:nvSpPr>
        <p:spPr/>
        <p:txBody>
          <a:bodyPr/>
          <a:lstStyle/>
          <a:p>
            <a:fld id="{334A195C-1B5D-4407-B974-A1242F659D90}" type="slidenum">
              <a:rPr lang="fr-FR" smtClean="0"/>
              <a:pPr/>
              <a:t>6</a:t>
            </a:fld>
            <a:endParaRPr lang="fr-FR"/>
          </a:p>
        </p:txBody>
      </p:sp>
      <p:sp>
        <p:nvSpPr>
          <p:cNvPr id="8" name="Rectangle 7">
            <a:extLst>
              <a:ext uri="{FF2B5EF4-FFF2-40B4-BE49-F238E27FC236}">
                <a16:creationId xmlns:a16="http://schemas.microsoft.com/office/drawing/2014/main" id="{DA55090D-D534-4BE1-8273-B9C6ED0AA023}"/>
              </a:ext>
            </a:extLst>
          </p:cNvPr>
          <p:cNvSpPr/>
          <p:nvPr/>
        </p:nvSpPr>
        <p:spPr>
          <a:xfrm>
            <a:off x="7200292" y="1576783"/>
            <a:ext cx="861257"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cliquer</a:t>
            </a:r>
          </a:p>
        </p:txBody>
      </p:sp>
      <p:pic>
        <p:nvPicPr>
          <p:cNvPr id="5" name="Image 4">
            <a:extLst>
              <a:ext uri="{FF2B5EF4-FFF2-40B4-BE49-F238E27FC236}">
                <a16:creationId xmlns:a16="http://schemas.microsoft.com/office/drawing/2014/main" id="{EE9A049E-442B-4EF7-A659-A19C1152AE64}"/>
              </a:ext>
            </a:extLst>
          </p:cNvPr>
          <p:cNvPicPr>
            <a:picLocks noChangeAspect="1"/>
          </p:cNvPicPr>
          <p:nvPr/>
        </p:nvPicPr>
        <p:blipFill>
          <a:blip r:embed="rId3"/>
          <a:stretch>
            <a:fillRect/>
          </a:stretch>
        </p:blipFill>
        <p:spPr>
          <a:xfrm>
            <a:off x="1657055" y="2858056"/>
            <a:ext cx="6404494" cy="3102478"/>
          </a:xfrm>
          <a:prstGeom prst="rect">
            <a:avLst/>
          </a:prstGeom>
        </p:spPr>
      </p:pic>
      <p:cxnSp>
        <p:nvCxnSpPr>
          <p:cNvPr id="11" name="Connecteur droit avec flèche 10">
            <a:extLst>
              <a:ext uri="{FF2B5EF4-FFF2-40B4-BE49-F238E27FC236}">
                <a16:creationId xmlns:a16="http://schemas.microsoft.com/office/drawing/2014/main" id="{97583A63-3FFD-407F-9F1D-57881F8B6D6B}"/>
              </a:ext>
            </a:extLst>
          </p:cNvPr>
          <p:cNvCxnSpPr>
            <a:cxnSpLocks/>
          </p:cNvCxnSpPr>
          <p:nvPr/>
        </p:nvCxnSpPr>
        <p:spPr>
          <a:xfrm flipH="1">
            <a:off x="4139952" y="2189603"/>
            <a:ext cx="2986094" cy="13114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913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0677AF2-C35A-483E-B1EC-CF0FF5943397}"/>
              </a:ext>
            </a:extLst>
          </p:cNvPr>
          <p:cNvSpPr>
            <a:spLocks noGrp="1"/>
          </p:cNvSpPr>
          <p:nvPr>
            <p:ph type="sldNum" sz="quarter" idx="12"/>
          </p:nvPr>
        </p:nvSpPr>
        <p:spPr/>
        <p:txBody>
          <a:bodyPr/>
          <a:lstStyle/>
          <a:p>
            <a:fld id="{334A195C-1B5D-4407-B974-A1242F659D90}" type="slidenum">
              <a:rPr lang="fr-FR" smtClean="0"/>
              <a:pPr/>
              <a:t>7</a:t>
            </a:fld>
            <a:endParaRPr lang="fr-FR"/>
          </a:p>
        </p:txBody>
      </p:sp>
      <p:sp>
        <p:nvSpPr>
          <p:cNvPr id="4" name="Rectangle 3">
            <a:extLst>
              <a:ext uri="{FF2B5EF4-FFF2-40B4-BE49-F238E27FC236}">
                <a16:creationId xmlns:a16="http://schemas.microsoft.com/office/drawing/2014/main" id="{D01B0E49-488B-4294-894C-CAFAE8737421}"/>
              </a:ext>
            </a:extLst>
          </p:cNvPr>
          <p:cNvSpPr/>
          <p:nvPr/>
        </p:nvSpPr>
        <p:spPr>
          <a:xfrm>
            <a:off x="6786199" y="1315998"/>
            <a:ext cx="122413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Cliquer ici</a:t>
            </a:r>
          </a:p>
        </p:txBody>
      </p:sp>
      <p:pic>
        <p:nvPicPr>
          <p:cNvPr id="7" name="Image 6">
            <a:extLst>
              <a:ext uri="{FF2B5EF4-FFF2-40B4-BE49-F238E27FC236}">
                <a16:creationId xmlns:a16="http://schemas.microsoft.com/office/drawing/2014/main" id="{0D0F1BCE-5D8B-479C-BCA4-C69DB0CB66B6}"/>
              </a:ext>
            </a:extLst>
          </p:cNvPr>
          <p:cNvPicPr>
            <a:picLocks noChangeAspect="1"/>
          </p:cNvPicPr>
          <p:nvPr/>
        </p:nvPicPr>
        <p:blipFill>
          <a:blip r:embed="rId2"/>
          <a:stretch>
            <a:fillRect/>
          </a:stretch>
        </p:blipFill>
        <p:spPr>
          <a:xfrm>
            <a:off x="611559" y="1844824"/>
            <a:ext cx="7986917" cy="3888432"/>
          </a:xfrm>
          <a:prstGeom prst="rect">
            <a:avLst/>
          </a:prstGeom>
        </p:spPr>
      </p:pic>
      <p:cxnSp>
        <p:nvCxnSpPr>
          <p:cNvPr id="12" name="Connecteur droit avec flèche 11">
            <a:extLst>
              <a:ext uri="{FF2B5EF4-FFF2-40B4-BE49-F238E27FC236}">
                <a16:creationId xmlns:a16="http://schemas.microsoft.com/office/drawing/2014/main" id="{EC8A34E5-D1E4-4EB7-8ED2-B2A25DA84A51}"/>
              </a:ext>
            </a:extLst>
          </p:cNvPr>
          <p:cNvCxnSpPr>
            <a:cxnSpLocks/>
          </p:cNvCxnSpPr>
          <p:nvPr/>
        </p:nvCxnSpPr>
        <p:spPr>
          <a:xfrm flipH="1">
            <a:off x="4605018" y="1617547"/>
            <a:ext cx="2127222" cy="37608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EA6CB941-690D-49E0-94C0-47BB7B6B29D1}"/>
              </a:ext>
            </a:extLst>
          </p:cNvPr>
          <p:cNvSpPr txBox="1"/>
          <p:nvPr/>
        </p:nvSpPr>
        <p:spPr>
          <a:xfrm>
            <a:off x="1580829" y="661920"/>
            <a:ext cx="6480720" cy="612934"/>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b="1" dirty="0">
                <a:latin typeface="Cambria" panose="02040503050406030204" pitchFamily="18" charset="0"/>
              </a:rPr>
              <a:t>CRÉER UN OMI MENSUEL</a:t>
            </a:r>
            <a:br>
              <a:rPr lang="fr-FR" dirty="0">
                <a:latin typeface="Cambria" panose="02040503050406030204" pitchFamily="18" charset="0"/>
              </a:rPr>
            </a:br>
            <a:r>
              <a:rPr lang="fr-FR" sz="1400" i="1" dirty="0">
                <a:latin typeface="Cambria" panose="02040503050406030204" pitchFamily="18" charset="0"/>
              </a:rPr>
              <a:t>Personnel Itinérants, Service partagé et OM ponctuel</a:t>
            </a:r>
            <a:endParaRPr lang="fr-FR" sz="1600" i="1" dirty="0">
              <a:latin typeface="Cambria" panose="02040503050406030204" pitchFamily="18" charset="0"/>
            </a:endParaRPr>
          </a:p>
        </p:txBody>
      </p:sp>
    </p:spTree>
    <p:extLst>
      <p:ext uri="{BB962C8B-B14F-4D97-AF65-F5344CB8AC3E}">
        <p14:creationId xmlns:p14="http://schemas.microsoft.com/office/powerpoint/2010/main" val="2354694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CEB9E66-C72B-4512-9053-DFC7DE124EE4}"/>
              </a:ext>
            </a:extLst>
          </p:cNvPr>
          <p:cNvSpPr>
            <a:spLocks noGrp="1"/>
          </p:cNvSpPr>
          <p:nvPr>
            <p:ph type="sldNum" sz="quarter" idx="12"/>
          </p:nvPr>
        </p:nvSpPr>
        <p:spPr/>
        <p:txBody>
          <a:bodyPr/>
          <a:lstStyle/>
          <a:p>
            <a:fld id="{334A195C-1B5D-4407-B974-A1242F659D90}" type="slidenum">
              <a:rPr lang="fr-FR" smtClean="0"/>
              <a:pPr/>
              <a:t>8</a:t>
            </a:fld>
            <a:endParaRPr lang="fr-FR"/>
          </a:p>
        </p:txBody>
      </p:sp>
      <p:sp>
        <p:nvSpPr>
          <p:cNvPr id="4" name="Rectangle 3">
            <a:extLst>
              <a:ext uri="{FF2B5EF4-FFF2-40B4-BE49-F238E27FC236}">
                <a16:creationId xmlns:a16="http://schemas.microsoft.com/office/drawing/2014/main" id="{CD7A6B5F-6224-43CC-8B95-EAC119DAA1B3}"/>
              </a:ext>
            </a:extLst>
          </p:cNvPr>
          <p:cNvSpPr/>
          <p:nvPr/>
        </p:nvSpPr>
        <p:spPr>
          <a:xfrm flipH="1">
            <a:off x="6588224" y="1415823"/>
            <a:ext cx="1800200" cy="3656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Cliquer ici</a:t>
            </a:r>
          </a:p>
        </p:txBody>
      </p:sp>
      <p:pic>
        <p:nvPicPr>
          <p:cNvPr id="7" name="Image 6">
            <a:extLst>
              <a:ext uri="{FF2B5EF4-FFF2-40B4-BE49-F238E27FC236}">
                <a16:creationId xmlns:a16="http://schemas.microsoft.com/office/drawing/2014/main" id="{4D8BFC1B-3159-4277-B8B7-568859E54E08}"/>
              </a:ext>
            </a:extLst>
          </p:cNvPr>
          <p:cNvPicPr>
            <a:picLocks noChangeAspect="1"/>
          </p:cNvPicPr>
          <p:nvPr/>
        </p:nvPicPr>
        <p:blipFill>
          <a:blip r:embed="rId2"/>
          <a:stretch>
            <a:fillRect/>
          </a:stretch>
        </p:blipFill>
        <p:spPr>
          <a:xfrm>
            <a:off x="647564" y="2060848"/>
            <a:ext cx="7848872" cy="3899686"/>
          </a:xfrm>
          <a:prstGeom prst="rect">
            <a:avLst/>
          </a:prstGeom>
        </p:spPr>
      </p:pic>
      <p:sp>
        <p:nvSpPr>
          <p:cNvPr id="6" name="ZoneTexte 5">
            <a:extLst>
              <a:ext uri="{FF2B5EF4-FFF2-40B4-BE49-F238E27FC236}">
                <a16:creationId xmlns:a16="http://schemas.microsoft.com/office/drawing/2014/main" id="{37760615-3BF7-4306-AA7B-40FFAE898264}"/>
              </a:ext>
            </a:extLst>
          </p:cNvPr>
          <p:cNvSpPr txBox="1"/>
          <p:nvPr/>
        </p:nvSpPr>
        <p:spPr>
          <a:xfrm>
            <a:off x="1580829" y="661920"/>
            <a:ext cx="6480720" cy="612934"/>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b="1" dirty="0">
                <a:latin typeface="Cambria" panose="02040503050406030204" pitchFamily="18" charset="0"/>
              </a:rPr>
              <a:t>CRÉER UN OMI MENSUEL</a:t>
            </a:r>
            <a:br>
              <a:rPr lang="fr-FR" dirty="0">
                <a:latin typeface="Cambria" panose="02040503050406030204" pitchFamily="18" charset="0"/>
              </a:rPr>
            </a:br>
            <a:r>
              <a:rPr lang="fr-FR" sz="1400" i="1" dirty="0">
                <a:latin typeface="Cambria" panose="02040503050406030204" pitchFamily="18" charset="0"/>
              </a:rPr>
              <a:t>Personnel Itinérants, Service partagé et OM ponctuel</a:t>
            </a:r>
            <a:endParaRPr lang="fr-FR" sz="1600" i="1" dirty="0">
              <a:latin typeface="Cambria" panose="02040503050406030204" pitchFamily="18" charset="0"/>
            </a:endParaRPr>
          </a:p>
        </p:txBody>
      </p:sp>
      <p:cxnSp>
        <p:nvCxnSpPr>
          <p:cNvPr id="5" name="Connecteur droit avec flèche 4">
            <a:extLst>
              <a:ext uri="{FF2B5EF4-FFF2-40B4-BE49-F238E27FC236}">
                <a16:creationId xmlns:a16="http://schemas.microsoft.com/office/drawing/2014/main" id="{64DA0488-97C8-4582-A70F-AC31E5A639E5}"/>
              </a:ext>
            </a:extLst>
          </p:cNvPr>
          <p:cNvCxnSpPr/>
          <p:nvPr/>
        </p:nvCxnSpPr>
        <p:spPr>
          <a:xfrm flipH="1">
            <a:off x="5940152" y="1628800"/>
            <a:ext cx="576064" cy="504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3060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76866" y="2636913"/>
            <a:ext cx="6707503" cy="3600400"/>
          </a:xfrm>
        </p:spPr>
        <p:txBody>
          <a:bodyPr>
            <a:normAutofit fontScale="77500" lnSpcReduction="20000"/>
          </a:bodyPr>
          <a:lstStyle/>
          <a:p>
            <a:pPr algn="just">
              <a:buFont typeface="Wingdings" panose="05000000000000000000" pitchFamily="2" charset="2"/>
              <a:buChar char="Ø"/>
            </a:pPr>
            <a:r>
              <a:rPr lang="fr-FR" sz="1600" dirty="0">
                <a:effectLst>
                  <a:outerShdw blurRad="38100" dist="38100" dir="2700000" algn="tl">
                    <a:srgbClr val="000000">
                      <a:alpha val="43137"/>
                    </a:srgbClr>
                  </a:outerShdw>
                </a:effectLst>
                <a:latin typeface="Cambria" panose="02040503050406030204" pitchFamily="18" charset="0"/>
              </a:rPr>
              <a:t>Ouverture du masque </a:t>
            </a:r>
            <a:r>
              <a:rPr lang="fr-FR" sz="1600" b="1" dirty="0">
                <a:effectLst>
                  <a:outerShdw blurRad="38100" dist="38100" dir="2700000" algn="tl">
                    <a:srgbClr val="000000">
                      <a:alpha val="43137"/>
                    </a:srgbClr>
                  </a:outerShdw>
                </a:effectLst>
                <a:latin typeface="Cambria" panose="02040503050406030204" pitchFamily="18" charset="0"/>
              </a:rPr>
              <a:t>« Ordre de mission »</a:t>
            </a:r>
          </a:p>
          <a:p>
            <a:pPr algn="just"/>
            <a:endParaRPr lang="fr-FR" sz="1600" b="1" i="1" u="sng" dirty="0">
              <a:latin typeface="Cambria" panose="02040503050406030204" pitchFamily="18" charset="0"/>
            </a:endParaRPr>
          </a:p>
          <a:p>
            <a:pPr marL="0" indent="0">
              <a:buNone/>
            </a:pPr>
            <a:endParaRPr lang="fr-FR" sz="1500" dirty="0">
              <a:latin typeface="Cambria" panose="02040503050406030204" pitchFamily="18" charset="0"/>
            </a:endParaRPr>
          </a:p>
          <a:p>
            <a:pPr>
              <a:buFont typeface="Arial" panose="020B0604020202020204" pitchFamily="34" charset="0"/>
              <a:buChar char="•"/>
            </a:pPr>
            <a:r>
              <a:rPr lang="fr-FR" sz="1500" dirty="0">
                <a:latin typeface="Cambria" panose="02040503050406030204" pitchFamily="18" charset="0"/>
              </a:rPr>
              <a:t>Sur l’accueil de Chorus-DT cliquer sur le module </a:t>
            </a:r>
            <a:r>
              <a:rPr lang="fr-FR" sz="1500" b="1" dirty="0">
                <a:latin typeface="Cambria" panose="02040503050406030204" pitchFamily="18" charset="0"/>
              </a:rPr>
              <a:t>« Ordre de Mission » </a:t>
            </a:r>
            <a:r>
              <a:rPr lang="fr-FR" sz="1500" dirty="0">
                <a:latin typeface="Cambria" panose="02040503050406030204" pitchFamily="18" charset="0"/>
              </a:rPr>
              <a:t>dans le bandeau supérieur : le dernier OM saisi s’affiche par défaut</a:t>
            </a:r>
          </a:p>
          <a:p>
            <a:pPr>
              <a:buFont typeface="Arial" panose="020B0604020202020204" pitchFamily="34" charset="0"/>
              <a:buChar char="•"/>
            </a:pPr>
            <a:r>
              <a:rPr lang="fr-FR" sz="1500" dirty="0">
                <a:latin typeface="Cambria" panose="02040503050406030204" pitchFamily="18" charset="0"/>
              </a:rPr>
              <a:t>Vérifier que l’OM permanent à partir duquel vous allez initialiser votre OMI est bien présent dans la liste de vos OM (en cliquant sur le bouton « Rechercher » en bas, à gauche).</a:t>
            </a:r>
          </a:p>
          <a:p>
            <a:r>
              <a:rPr lang="fr-FR" sz="1500" dirty="0">
                <a:latin typeface="Cambria" panose="02040503050406030204" pitchFamily="18" charset="0"/>
              </a:rPr>
              <a:t>Cliquer sur le bouton « CRÉER OM » </a:t>
            </a:r>
            <a:r>
              <a:rPr lang="fr-FR" sz="1500" i="1" dirty="0">
                <a:latin typeface="Cambria" panose="02040503050406030204" pitchFamily="18" charset="0"/>
              </a:rPr>
              <a:t>(en bas, à gauche)</a:t>
            </a:r>
          </a:p>
          <a:p>
            <a:r>
              <a:rPr lang="fr-FR" sz="1500" dirty="0">
                <a:latin typeface="Cambria" panose="02040503050406030204" pitchFamily="18" charset="0"/>
              </a:rPr>
              <a:t>Puis sélectionner « </a:t>
            </a:r>
            <a:r>
              <a:rPr lang="fr-FR" sz="1500" b="1" dirty="0">
                <a:latin typeface="Cambria" panose="02040503050406030204" pitchFamily="18" charset="0"/>
              </a:rPr>
              <a:t>Autre » </a:t>
            </a:r>
            <a:r>
              <a:rPr lang="fr-FR" sz="1500" dirty="0">
                <a:latin typeface="Cambria" panose="02040503050406030204" pitchFamily="18" charset="0"/>
              </a:rPr>
              <a:t>et</a:t>
            </a:r>
            <a:r>
              <a:rPr lang="fr-FR" sz="1500" b="1" dirty="0">
                <a:latin typeface="Cambria" panose="02040503050406030204" pitchFamily="18" charset="0"/>
              </a:rPr>
              <a:t> </a:t>
            </a:r>
            <a:r>
              <a:rPr lang="fr-FR" sz="1400" i="1" dirty="0">
                <a:latin typeface="Cambria" panose="02040503050406030204" pitchFamily="18" charset="0"/>
              </a:rPr>
              <a:t>« </a:t>
            </a:r>
            <a:r>
              <a:rPr lang="fr-FR" sz="1400" b="1" i="1" dirty="0">
                <a:latin typeface="Cambria" panose="02040503050406030204" pitchFamily="18" charset="0"/>
              </a:rPr>
              <a:t>Initialisation à partir d’un ordre de mission</a:t>
            </a:r>
            <a:r>
              <a:rPr lang="fr-FR" sz="1400" b="1" dirty="0">
                <a:latin typeface="Cambria" panose="02040503050406030204" pitchFamily="18" charset="0"/>
              </a:rPr>
              <a:t>» </a:t>
            </a:r>
            <a:endParaRPr lang="fr-FR" sz="1500" dirty="0">
              <a:latin typeface="Cambria" panose="02040503050406030204" pitchFamily="18" charset="0"/>
              <a:ea typeface="Cambria" panose="02040503050406030204" pitchFamily="18" charset="0"/>
            </a:endParaRPr>
          </a:p>
          <a:p>
            <a:pPr>
              <a:buFont typeface="Arial" panose="020B0604020202020204" pitchFamily="34" charset="0"/>
              <a:buChar char="•"/>
            </a:pPr>
            <a:r>
              <a:rPr lang="fr-FR" sz="1500" dirty="0">
                <a:latin typeface="Cambria" panose="02040503050406030204" pitchFamily="18" charset="0"/>
              </a:rPr>
              <a:t>Dans la liste des OM, </a:t>
            </a:r>
            <a:r>
              <a:rPr lang="fr-FR" sz="1600" i="1" dirty="0">
                <a:latin typeface="Cambria" panose="02040503050406030204" pitchFamily="18" charset="0"/>
                <a:ea typeface="Cambria" panose="02040503050406030204" pitchFamily="18" charset="0"/>
              </a:rPr>
              <a:t>Cliquer sur l’année correspondant à la période des déplacements </a:t>
            </a:r>
            <a:endParaRPr lang="fr-FR" sz="1500" dirty="0">
              <a:latin typeface="Cambria" panose="02040503050406030204" pitchFamily="18" charset="0"/>
              <a:ea typeface="Cambria" panose="02040503050406030204" pitchFamily="18" charset="0"/>
            </a:endParaRPr>
          </a:p>
          <a:p>
            <a:r>
              <a:rPr lang="fr-FR" sz="1500" dirty="0">
                <a:latin typeface="Cambria" panose="02040503050406030204" pitchFamily="18" charset="0"/>
              </a:rPr>
              <a:t>Un « OM permanent » apparaît avec le </a:t>
            </a:r>
            <a:r>
              <a:rPr lang="fr-FR" sz="1500" b="1" dirty="0">
                <a:latin typeface="Cambria" panose="02040503050406030204" pitchFamily="18" charset="0"/>
              </a:rPr>
              <a:t>statut 1 - Création </a:t>
            </a:r>
            <a:r>
              <a:rPr lang="fr-FR" sz="1500" i="1" dirty="0">
                <a:latin typeface="Cambria" panose="02040503050406030204" pitchFamily="18" charset="0"/>
              </a:rPr>
              <a:t>(spécifié en haut, à gauche de l’écran)</a:t>
            </a:r>
            <a:r>
              <a:rPr lang="fr-FR" sz="1500" dirty="0">
                <a:latin typeface="Cambria" panose="02040503050406030204" pitchFamily="18" charset="0"/>
              </a:rPr>
              <a:t>.</a:t>
            </a:r>
          </a:p>
          <a:p>
            <a:r>
              <a:rPr lang="fr-FR" sz="1500" i="1" dirty="0">
                <a:solidFill>
                  <a:prstClr val="black"/>
                </a:solidFill>
                <a:latin typeface="Cambria" panose="02040503050406030204" pitchFamily="18" charset="0"/>
              </a:rPr>
              <a:t>Dans l’onglet général, type de mission, cliquer sur la flèche pour activer le menu déroulant  et choisir  </a:t>
            </a:r>
            <a:r>
              <a:rPr lang="fr-FR" sz="1500" b="1" i="1" dirty="0">
                <a:solidFill>
                  <a:prstClr val="black"/>
                </a:solidFill>
                <a:latin typeface="Cambria" panose="02040503050406030204" pitchFamily="18" charset="0"/>
              </a:rPr>
              <a:t>«</a:t>
            </a:r>
            <a:r>
              <a:rPr lang="fr-FR" sz="1500" i="1" dirty="0">
                <a:solidFill>
                  <a:prstClr val="black"/>
                </a:solidFill>
                <a:latin typeface="Cambria" panose="02040503050406030204" pitchFamily="18" charset="0"/>
              </a:rPr>
              <a:t> </a:t>
            </a:r>
            <a:r>
              <a:rPr lang="fr-FR" sz="1500" b="1" i="1" dirty="0">
                <a:solidFill>
                  <a:prstClr val="black"/>
                </a:solidFill>
                <a:latin typeface="Cambria" panose="02040503050406030204" pitchFamily="18" charset="0"/>
              </a:rPr>
              <a:t>OM Personnels  Itinérants »</a:t>
            </a:r>
            <a:endParaRPr lang="fr-FR" sz="1500" dirty="0">
              <a:latin typeface="Cambria" panose="02040503050406030204" pitchFamily="18" charset="0"/>
            </a:endParaRPr>
          </a:p>
          <a:p>
            <a:pPr marL="0" indent="0">
              <a:buNone/>
            </a:pPr>
            <a:r>
              <a:rPr lang="fr-FR" b="1" dirty="0">
                <a:latin typeface="Baskerville Old Face" panose="02020602080505020303" pitchFamily="18" charset="0"/>
              </a:rPr>
              <a:t>		</a:t>
            </a:r>
            <a:r>
              <a:rPr lang="fr-FR" sz="1200" b="1" dirty="0">
                <a:latin typeface="Baskerville Old Face" panose="02020602080505020303" pitchFamily="18" charset="0"/>
              </a:rPr>
              <a:t>Bureau Missions, Déplacements et IFCR </a:t>
            </a:r>
            <a:r>
              <a:rPr lang="fr-FR" sz="1300" b="1" dirty="0">
                <a:latin typeface="Baskerville Old Face" panose="02020602080505020303" pitchFamily="18" charset="0"/>
              </a:rPr>
              <a:t>-</a:t>
            </a:r>
            <a:r>
              <a:rPr lang="fr-FR" sz="2800" dirty="0">
                <a:latin typeface="Cambria" panose="02040503050406030204" pitchFamily="18" charset="0"/>
              </a:rPr>
              <a:t> </a:t>
            </a:r>
            <a:r>
              <a:rPr lang="fr-FR" sz="1100" dirty="0">
                <a:latin typeface="Cambria" panose="02040503050406030204" pitchFamily="18" charset="0"/>
              </a:rPr>
              <a:t>Frais de déplacements </a:t>
            </a:r>
          </a:p>
          <a:p>
            <a:pPr algn="just"/>
            <a:endParaRPr lang="fr-FR" sz="2800" dirty="0">
              <a:latin typeface="Cambria" panose="02040503050406030204" pitchFamily="18" charset="0"/>
            </a:endParaRPr>
          </a:p>
          <a:p>
            <a:endParaRPr lang="fr-FR" dirty="0"/>
          </a:p>
        </p:txBody>
      </p:sp>
      <p:sp>
        <p:nvSpPr>
          <p:cNvPr id="5" name="Titre 4"/>
          <p:cNvSpPr txBox="1">
            <a:spLocks noGrp="1"/>
          </p:cNvSpPr>
          <p:nvPr>
            <p:ph type="title"/>
          </p:nvPr>
        </p:nvSpPr>
        <p:spPr>
          <a:xfrm>
            <a:off x="1176866" y="1124596"/>
            <a:ext cx="6798734" cy="885349"/>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spAutoFit/>
          </a:bodyPr>
          <a:lstStyle/>
          <a:p>
            <a:r>
              <a:rPr lang="fr-FR" sz="1600" b="1" dirty="0">
                <a:latin typeface="Cambria" panose="02040503050406030204" pitchFamily="18" charset="0"/>
              </a:rPr>
              <a:t>CRÉER UN OMI MENSUEL- ONGLET GENERAL</a:t>
            </a:r>
            <a:br>
              <a:rPr lang="fr-FR" sz="1600" b="1" dirty="0">
                <a:latin typeface="Cambria" panose="02040503050406030204" pitchFamily="18" charset="0"/>
              </a:rPr>
            </a:br>
            <a:r>
              <a:rPr lang="fr-FR" sz="1600" b="1" dirty="0">
                <a:latin typeface="Cambria" panose="02040503050406030204" pitchFamily="18" charset="0"/>
              </a:rPr>
              <a:t>Personnels itinérants, en service partagés et OM ponctuel</a:t>
            </a:r>
            <a:br>
              <a:rPr lang="fr-FR" dirty="0">
                <a:latin typeface="Cambria" panose="02040503050406030204" pitchFamily="18" charset="0"/>
              </a:rPr>
            </a:br>
            <a:endParaRPr lang="fr-FR" sz="1400" i="1" dirty="0">
              <a:latin typeface="Cambria" panose="02040503050406030204" pitchFamily="18" charset="0"/>
            </a:endParaRPr>
          </a:p>
        </p:txBody>
      </p:sp>
      <p:sp>
        <p:nvSpPr>
          <p:cNvPr id="2" name="Espace réservé du numéro de diapositive 1">
            <a:extLst>
              <a:ext uri="{FF2B5EF4-FFF2-40B4-BE49-F238E27FC236}">
                <a16:creationId xmlns:a16="http://schemas.microsoft.com/office/drawing/2014/main" id="{6E228A9F-DF4B-4EB1-B497-DF791D024527}"/>
              </a:ext>
            </a:extLst>
          </p:cNvPr>
          <p:cNvSpPr>
            <a:spLocks noGrp="1"/>
          </p:cNvSpPr>
          <p:nvPr>
            <p:ph type="sldNum" sz="quarter" idx="12"/>
          </p:nvPr>
        </p:nvSpPr>
        <p:spPr/>
        <p:txBody>
          <a:bodyPr/>
          <a:lstStyle/>
          <a:p>
            <a:fld id="{334A195C-1B5D-4407-B974-A1242F659D90}" type="slidenum">
              <a:rPr lang="fr-FR" smtClean="0"/>
              <a:pPr/>
              <a:t>9</a:t>
            </a:fld>
            <a:endParaRPr lang="fr-FR"/>
          </a:p>
        </p:txBody>
      </p:sp>
      <p:pic>
        <p:nvPicPr>
          <p:cNvPr id="6" name="Image 5">
            <a:extLst>
              <a:ext uri="{FF2B5EF4-FFF2-40B4-BE49-F238E27FC236}">
                <a16:creationId xmlns:a16="http://schemas.microsoft.com/office/drawing/2014/main" id="{96A1F8C3-1F5A-4F5F-B392-3F171BD1B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370" cy="836712"/>
          </a:xfrm>
          <a:prstGeom prst="rect">
            <a:avLst/>
          </a:prstGeom>
        </p:spPr>
      </p:pic>
    </p:spTree>
    <p:extLst>
      <p:ext uri="{BB962C8B-B14F-4D97-AF65-F5344CB8AC3E}">
        <p14:creationId xmlns:p14="http://schemas.microsoft.com/office/powerpoint/2010/main" val="150664838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4"/>
      </a:accent6>
      <a:hlink>
        <a:srgbClr val="BB7826"/>
      </a:hlink>
      <a:folHlink>
        <a:srgbClr val="CF9C5F"/>
      </a:folHlink>
    </a:clrScheme>
    <a:fontScheme name="Organique">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4750</TotalTime>
  <Words>2361</Words>
  <Application>Microsoft Office PowerPoint</Application>
  <PresentationFormat>Affichage à l'écran (4:3)</PresentationFormat>
  <Paragraphs>229</Paragraphs>
  <Slides>22</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22</vt:i4>
      </vt:variant>
    </vt:vector>
  </HeadingPairs>
  <TitlesOfParts>
    <vt:vector size="30" baseType="lpstr">
      <vt:lpstr>Arial</vt:lpstr>
      <vt:lpstr>Baskerville Old Face</vt:lpstr>
      <vt:lpstr>Calibri</vt:lpstr>
      <vt:lpstr>Cambria</vt:lpstr>
      <vt:lpstr>Comic Sans MS</vt:lpstr>
      <vt:lpstr>Garamond</vt:lpstr>
      <vt:lpstr>Wingdings</vt:lpstr>
      <vt:lpstr>Organique</vt:lpstr>
      <vt:lpstr>   GUIDE DE CREATION D’UN ORDRE DE MISSION ITINERANT MENSUEL  DANS  L’ APPLICATION CHORUS-DT Personnel Itinérants et Service partagé  Déplacement Ponctuel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CRÉER UN OMI MENSUEL- ONGLET GENERAL Personnels itinérants, en service partagés et OM ponctuel </vt:lpstr>
      <vt:lpstr>CRÉER UN OMI MENSUEL-ONGLET GENERAL  Personnels itinérants, en service partagés et OM ponctuel </vt:lpstr>
      <vt:lpstr>CRÉER UN OMI MENSUEL- ONGLET GENERAL Personnels itinérants, en service partagés  et OM ponctuel</vt:lpstr>
      <vt:lpstr>  CRÉER UN OMI MENSUEL-ONGLET INDEMNITE KILOMETRIQUE  Personnels itinérants, en service partagés et OM ponctuel </vt:lpstr>
      <vt:lpstr>Présentation PowerPoint</vt:lpstr>
      <vt:lpstr>Présentation PowerPoint</vt:lpstr>
      <vt:lpstr>CRÉER UN OMI MENSUEL Personnels itinérants, en service partagés et OM ponctuel</vt:lpstr>
      <vt:lpstr>    CRÉER UN OMI MENSUEL Personnels itinérants, en service partagés et OM ponctuel  Ouverture du masque « Ordre de mission » </vt:lpstr>
      <vt:lpstr>CRÉER UN OMI MENSUEL Personnels itinérants, en service partagés et OM ponctuel</vt:lpstr>
      <vt:lpstr>CRÉER UN OMI MENSUEL Personnels itinérants, en service partagés et OM ponctuel  Ouverture du masque « Ordre de mission »  Phase validation  </vt:lpstr>
      <vt:lpstr>CRÉER UN OMI MENSUEL Personnels itinérants, en service partagés et OM ponctuel</vt:lpstr>
      <vt:lpstr>CRÉER UN OMI MENSUEL Personnels itinérants, en service partagés et OM ponctuel</vt:lpstr>
      <vt:lpstr>CRÉER UN OMI MENSUEL Personnels itinérants, en service partagés  et OM ponctuel</vt:lpstr>
      <vt:lpstr>Présentation PowerPoint</vt:lpstr>
    </vt:vector>
  </TitlesOfParts>
  <Company>Forces Armées aux Antilles - DIRISI FdF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JOANNE</dc:creator>
  <cp:lastModifiedBy>Lynda AMRA</cp:lastModifiedBy>
  <cp:revision>304</cp:revision>
  <cp:lastPrinted>2026-04-10T16:03:05Z</cp:lastPrinted>
  <dcterms:created xsi:type="dcterms:W3CDTF">2018-06-13T22:17:40Z</dcterms:created>
  <dcterms:modified xsi:type="dcterms:W3CDTF">2026-04-21T18:37:06Z</dcterms:modified>
</cp:coreProperties>
</file>